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80" r:id="rId3"/>
    <p:sldId id="271" r:id="rId4"/>
    <p:sldId id="282" r:id="rId5"/>
    <p:sldId id="283" r:id="rId6"/>
    <p:sldId id="273" r:id="rId7"/>
    <p:sldId id="272" r:id="rId8"/>
    <p:sldId id="276" r:id="rId9"/>
    <p:sldId id="284" r:id="rId10"/>
    <p:sldId id="285" r:id="rId11"/>
    <p:sldId id="269"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600"/>
    <a:srgbClr val="D9D9D6"/>
    <a:srgbClr val="000000"/>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1522" y="-1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86"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77" y="0"/>
            <a:ext cx="3038386" cy="464820"/>
          </a:xfrm>
          <a:prstGeom prst="rect">
            <a:avLst/>
          </a:prstGeom>
        </p:spPr>
        <p:txBody>
          <a:bodyPr vert="horz" lIns="91440" tIns="45720" rIns="91440" bIns="45720" rtlCol="0"/>
          <a:lstStyle>
            <a:lvl1pPr algn="r">
              <a:defRPr sz="1200"/>
            </a:lvl1pPr>
          </a:lstStyle>
          <a:p>
            <a:fld id="{A60C01F8-7A96-1A42-A5C1-A6293913991B}" type="datetime1">
              <a:rPr lang="en-AU" smtClean="0"/>
              <a:t>30/09/2016</a:t>
            </a:fld>
            <a:endParaRPr lang="en-US"/>
          </a:p>
        </p:txBody>
      </p:sp>
      <p:sp>
        <p:nvSpPr>
          <p:cNvPr id="4" name="Footer Placeholder 3"/>
          <p:cNvSpPr>
            <a:spLocks noGrp="1"/>
          </p:cNvSpPr>
          <p:nvPr>
            <p:ph type="ftr" sz="quarter" idx="2"/>
          </p:nvPr>
        </p:nvSpPr>
        <p:spPr>
          <a:xfrm>
            <a:off x="1" y="8830091"/>
            <a:ext cx="3038386"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77" y="8830091"/>
            <a:ext cx="3038386" cy="464820"/>
          </a:xfrm>
          <a:prstGeom prst="rect">
            <a:avLst/>
          </a:prstGeom>
        </p:spPr>
        <p:txBody>
          <a:bodyPr vert="horz" lIns="91440" tIns="45720" rIns="91440" bIns="45720" rtlCol="0" anchor="b"/>
          <a:lstStyle>
            <a:lvl1pPr algn="r">
              <a:defRPr sz="1200"/>
            </a:lvl1pPr>
          </a:lstStyle>
          <a:p>
            <a:fld id="{B03F6A53-947D-664F-86C6-7EA2E2AF7512}" type="slidenum">
              <a:rPr lang="en-US" smtClean="0"/>
              <a:t>‹#›</a:t>
            </a:fld>
            <a:endParaRPr lang="en-US"/>
          </a:p>
        </p:txBody>
      </p:sp>
    </p:spTree>
    <p:extLst>
      <p:ext uri="{BB962C8B-B14F-4D97-AF65-F5344CB8AC3E}">
        <p14:creationId xmlns:p14="http://schemas.microsoft.com/office/powerpoint/2010/main" val="31749866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86"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77" y="0"/>
            <a:ext cx="3038386" cy="464820"/>
          </a:xfrm>
          <a:prstGeom prst="rect">
            <a:avLst/>
          </a:prstGeom>
        </p:spPr>
        <p:txBody>
          <a:bodyPr vert="horz" lIns="91440" tIns="45720" rIns="91440" bIns="45720" rtlCol="0"/>
          <a:lstStyle>
            <a:lvl1pPr algn="r">
              <a:defRPr sz="1200"/>
            </a:lvl1pPr>
          </a:lstStyle>
          <a:p>
            <a:fld id="{290F5882-1633-C84E-BDD4-8A584B4C4483}" type="datetime1">
              <a:rPr lang="en-AU" smtClean="0"/>
              <a:t>30/09/2016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1" y="8830091"/>
            <a:ext cx="3038386"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77" y="8830091"/>
            <a:ext cx="3038386" cy="464820"/>
          </a:xfrm>
          <a:prstGeom prst="rect">
            <a:avLst/>
          </a:prstGeom>
        </p:spPr>
        <p:txBody>
          <a:bodyPr vert="horz" lIns="91440" tIns="45720" rIns="91440" bIns="45720" rtlCol="0" anchor="b"/>
          <a:lstStyle>
            <a:lvl1pPr algn="r">
              <a:defRPr sz="1200"/>
            </a:lvl1pPr>
          </a:lstStyle>
          <a:p>
            <a:fld id="{4FDA4F87-D5C2-4945-AFCA-8B793D25881C}" type="slidenum">
              <a:rPr lang="en-US" smtClean="0"/>
              <a:t>‹#›</a:t>
            </a:fld>
            <a:endParaRPr lang="en-US"/>
          </a:p>
        </p:txBody>
      </p:sp>
    </p:spTree>
    <p:extLst>
      <p:ext uri="{BB962C8B-B14F-4D97-AF65-F5344CB8AC3E}">
        <p14:creationId xmlns:p14="http://schemas.microsoft.com/office/powerpoint/2010/main" val="19650989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A4F87-D5C2-4945-AFCA-8B793D25881C}" type="slidenum">
              <a:rPr lang="en-US" smtClean="0"/>
              <a:t>1</a:t>
            </a:fld>
            <a:endParaRPr lang="en-US"/>
          </a:p>
        </p:txBody>
      </p:sp>
    </p:spTree>
    <p:extLst>
      <p:ext uri="{BB962C8B-B14F-4D97-AF65-F5344CB8AC3E}">
        <p14:creationId xmlns:p14="http://schemas.microsoft.com/office/powerpoint/2010/main" val="4206230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bg>
      <p:bgPr>
        <a:solidFill>
          <a:schemeClr val="accent3"/>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18"/>
            <a:ext cx="9144000" cy="6849564"/>
          </a:xfrm>
          <a:prstGeom prst="rect">
            <a:avLst/>
          </a:prstGeom>
        </p:spPr>
      </p:pic>
      <p:sp>
        <p:nvSpPr>
          <p:cNvPr id="2" name="Title 1"/>
          <p:cNvSpPr>
            <a:spLocks noGrp="1"/>
          </p:cNvSpPr>
          <p:nvPr>
            <p:ph type="ctrTitle"/>
          </p:nvPr>
        </p:nvSpPr>
        <p:spPr>
          <a:xfrm>
            <a:off x="355920" y="3274273"/>
            <a:ext cx="6347825" cy="2148899"/>
          </a:xfrm>
        </p:spPr>
        <p:txBody>
          <a:bodyPr lIns="0" tIns="0" anchor="b">
            <a:noAutofit/>
          </a:bodyPr>
          <a:lstStyle>
            <a:lvl1pPr algn="l">
              <a:lnSpc>
                <a:spcPct val="80000"/>
              </a:lnSpc>
              <a:defRPr sz="6600">
                <a:solidFill>
                  <a:srgbClr val="FFFFFF"/>
                </a:solidFill>
                <a:latin typeface="+mj-lt"/>
              </a:defRPr>
            </a:lvl1pPr>
          </a:lstStyle>
          <a:p>
            <a:r>
              <a:rPr lang="en-AU" dirty="0" smtClean="0"/>
              <a:t>Click to edit Master title style</a:t>
            </a:r>
            <a:endParaRPr lang="en-US" dirty="0"/>
          </a:p>
        </p:txBody>
      </p:sp>
      <p:sp>
        <p:nvSpPr>
          <p:cNvPr id="3" name="Subtitle 2"/>
          <p:cNvSpPr>
            <a:spLocks noGrp="1"/>
          </p:cNvSpPr>
          <p:nvPr>
            <p:ph type="subTitle" idx="1" hasCustomPrompt="1"/>
          </p:nvPr>
        </p:nvSpPr>
        <p:spPr>
          <a:xfrm>
            <a:off x="355920" y="5653142"/>
            <a:ext cx="6347825" cy="565927"/>
          </a:xfrm>
        </p:spPr>
        <p:txBody>
          <a:bodyPr lIns="0" tIns="0" anchor="t">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17636" y="5233479"/>
            <a:ext cx="1425278" cy="1172812"/>
          </a:xfrm>
          <a:prstGeom prst="rect">
            <a:avLst/>
          </a:prstGeom>
        </p:spPr>
      </p:pic>
    </p:spTree>
    <p:extLst>
      <p:ext uri="{BB962C8B-B14F-4D97-AF65-F5344CB8AC3E}">
        <p14:creationId xmlns:p14="http://schemas.microsoft.com/office/powerpoint/2010/main" val="1353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2596723" y="6417652"/>
            <a:ext cx="2547522" cy="365125"/>
          </a:xfrm>
          <a:prstGeom prst="rect">
            <a:avLst/>
          </a:prstGeom>
        </p:spPr>
        <p:txBody>
          <a:bodyPr/>
          <a:lstStyle/>
          <a:p>
            <a:r>
              <a:rPr lang="en-US" smtClean="0"/>
              <a:t>Document title</a:t>
            </a:r>
            <a:endParaRPr lang="en-US" dirty="0" smtClean="0"/>
          </a:p>
        </p:txBody>
      </p:sp>
      <p:sp>
        <p:nvSpPr>
          <p:cNvPr id="4" name="Slide Number Placeholder 3"/>
          <p:cNvSpPr>
            <a:spLocks noGrp="1"/>
          </p:cNvSpPr>
          <p:nvPr>
            <p:ph type="sldNum" sz="quarter" idx="11"/>
          </p:nvPr>
        </p:nvSpPr>
        <p:spPr>
          <a:xfrm>
            <a:off x="457200" y="6417652"/>
            <a:ext cx="2023724" cy="365125"/>
          </a:xfrm>
          <a:prstGeom prst="rect">
            <a:avLst/>
          </a:prstGeom>
        </p:spPr>
        <p:txBody>
          <a:bodyPr/>
          <a:lstStyle/>
          <a:p>
            <a:fld id="{4956BB43-EB25-9C48-837D-98E6AF077A13}" type="slidenum">
              <a:rPr lang="en-US" smtClean="0"/>
              <a:pPr/>
              <a:t>‹#›</a:t>
            </a:fld>
            <a:endParaRPr lang="en-US" dirty="0"/>
          </a:p>
        </p:txBody>
      </p:sp>
      <p:sp>
        <p:nvSpPr>
          <p:cNvPr id="12" name="Content Placeholder 11"/>
          <p:cNvSpPr>
            <a:spLocks noGrp="1"/>
          </p:cNvSpPr>
          <p:nvPr>
            <p:ph sz="quarter" idx="13"/>
          </p:nvPr>
        </p:nvSpPr>
        <p:spPr>
          <a:xfrm>
            <a:off x="292970" y="2375396"/>
            <a:ext cx="5691188" cy="2267483"/>
          </a:xfrm>
        </p:spPr>
        <p:txBody>
          <a:bodyPr lIns="0" tIns="0"/>
          <a:lstStyle>
            <a:lvl1pPr marL="0" indent="0">
              <a:lnSpc>
                <a:spcPct val="80000"/>
              </a:lnSpc>
              <a:buNone/>
              <a:defRPr sz="6000">
                <a:solidFill>
                  <a:srgbClr val="FFFFFF"/>
                </a:solidFill>
                <a:latin typeface="+mj-lt"/>
              </a:defRPr>
            </a:lvl1pPr>
          </a:lstStyle>
          <a:p>
            <a:pPr lvl="0"/>
            <a:r>
              <a:rPr lang="en-AU" dirty="0" smtClean="0"/>
              <a:t>Click to edit Master text styles</a:t>
            </a:r>
          </a:p>
        </p:txBody>
      </p:sp>
      <p:sp>
        <p:nvSpPr>
          <p:cNvPr id="13" name="Content Placeholder 11"/>
          <p:cNvSpPr>
            <a:spLocks noGrp="1"/>
          </p:cNvSpPr>
          <p:nvPr>
            <p:ph sz="quarter" idx="14" hasCustomPrompt="1"/>
          </p:nvPr>
        </p:nvSpPr>
        <p:spPr>
          <a:xfrm>
            <a:off x="292970" y="4642879"/>
            <a:ext cx="5623504" cy="1690507"/>
          </a:xfrm>
        </p:spPr>
        <p:txBody>
          <a:bodyPr lIns="0" tIns="0">
            <a:normAutofit/>
          </a:bodyPr>
          <a:lstStyle>
            <a:lvl1pPr marL="0" indent="0">
              <a:buNone/>
              <a:defRPr sz="1600" cap="all">
                <a:solidFill>
                  <a:srgbClr val="FFFFFF"/>
                </a:solidFill>
                <a:latin typeface="+mn-lt"/>
              </a:defRPr>
            </a:lvl1pPr>
          </a:lstStyle>
          <a:p>
            <a:pPr lvl="0"/>
            <a:r>
              <a:rPr lang="en-AU" dirty="0" err="1" smtClean="0"/>
              <a:t>subheadinG</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1258" y="5244840"/>
            <a:ext cx="1425278" cy="1172812"/>
          </a:xfrm>
          <a:prstGeom prst="rect">
            <a:avLst/>
          </a:prstGeom>
        </p:spPr>
      </p:pic>
    </p:spTree>
    <p:extLst>
      <p:ext uri="{BB962C8B-B14F-4D97-AF65-F5344CB8AC3E}">
        <p14:creationId xmlns:p14="http://schemas.microsoft.com/office/powerpoint/2010/main" val="292669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7" name="Content Placeholder 2"/>
          <p:cNvSpPr>
            <a:spLocks noGrp="1"/>
          </p:cNvSpPr>
          <p:nvPr>
            <p:ph sz="half" idx="1"/>
          </p:nvPr>
        </p:nvSpPr>
        <p:spPr>
          <a:xfrm>
            <a:off x="457200" y="2480831"/>
            <a:ext cx="7279974"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9" name="Footer Placeholder 8"/>
          <p:cNvSpPr>
            <a:spLocks noGrp="1"/>
          </p:cNvSpPr>
          <p:nvPr>
            <p:ph type="ftr" sz="quarter" idx="10"/>
          </p:nvPr>
        </p:nvSpPr>
        <p:spPr/>
        <p:txBody>
          <a:bodyPr/>
          <a:lstStyle/>
          <a:p>
            <a:r>
              <a:rPr lang="en-US" smtClean="0"/>
              <a:t>Document title</a:t>
            </a:r>
            <a:endParaRPr lang="en-US" dirty="0"/>
          </a:p>
        </p:txBody>
      </p:sp>
      <p:sp>
        <p:nvSpPr>
          <p:cNvPr id="10" name="Slide Number Placeholder 9"/>
          <p:cNvSpPr>
            <a:spLocks noGrp="1"/>
          </p:cNvSpPr>
          <p:nvPr>
            <p:ph type="sldNum" sz="quarter" idx="11"/>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25620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Click to edit Master title style</a:t>
            </a:r>
            <a:endParaRPr lang="en-US" dirty="0"/>
          </a:p>
        </p:txBody>
      </p:sp>
      <p:sp>
        <p:nvSpPr>
          <p:cNvPr id="3" name="Content Placeholder 2"/>
          <p:cNvSpPr>
            <a:spLocks noGrp="1"/>
          </p:cNvSpPr>
          <p:nvPr>
            <p:ph sz="half" idx="1"/>
          </p:nvPr>
        </p:nvSpPr>
        <p:spPr>
          <a:xfrm>
            <a:off x="457200" y="2480831"/>
            <a:ext cx="3427384"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8" name="Content Placeholder 2"/>
          <p:cNvSpPr>
            <a:spLocks noGrp="1"/>
          </p:cNvSpPr>
          <p:nvPr>
            <p:ph sz="half" idx="13"/>
          </p:nvPr>
        </p:nvSpPr>
        <p:spPr>
          <a:xfrm>
            <a:off x="4091428" y="2480831"/>
            <a:ext cx="3645747"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9" name="Footer Placeholder 8"/>
          <p:cNvSpPr>
            <a:spLocks noGrp="1"/>
          </p:cNvSpPr>
          <p:nvPr>
            <p:ph type="ftr" sz="quarter" idx="14"/>
          </p:nvPr>
        </p:nvSpPr>
        <p:spPr/>
        <p:txBody>
          <a:bodyPr/>
          <a:lstStyle/>
          <a:p>
            <a:r>
              <a:rPr lang="en-US" smtClean="0"/>
              <a:t>Document title</a:t>
            </a:r>
            <a:endParaRPr lang="en-US" dirty="0"/>
          </a:p>
        </p:txBody>
      </p:sp>
      <p:sp>
        <p:nvSpPr>
          <p:cNvPr id="10" name="Slide Number Placeholder 9"/>
          <p:cNvSpPr>
            <a:spLocks noGrp="1"/>
          </p:cNvSpPr>
          <p:nvPr>
            <p:ph type="sldNum" sz="quarter" idx="15"/>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85035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314293"/>
            <a:ext cx="3427384" cy="851523"/>
          </a:xfrm>
        </p:spPr>
        <p:txBody>
          <a:bodyPr anchor="t">
            <a:normAutofit/>
          </a:bodyPr>
          <a:lstStyle>
            <a:lvl1pPr marL="0" indent="0">
              <a:buNone/>
              <a:defRPr sz="1400" b="1">
                <a:solidFill>
                  <a:srgbClr val="E106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5" name="Text Placeholder 4"/>
          <p:cNvSpPr>
            <a:spLocks noGrp="1"/>
          </p:cNvSpPr>
          <p:nvPr>
            <p:ph type="body" sz="quarter" idx="3" hasCustomPrompt="1"/>
          </p:nvPr>
        </p:nvSpPr>
        <p:spPr>
          <a:xfrm>
            <a:off x="4091428" y="1314293"/>
            <a:ext cx="3645747" cy="851523"/>
          </a:xfrm>
        </p:spPr>
        <p:txBody>
          <a:bodyPr anchor="t">
            <a:normAutofit/>
          </a:bodyPr>
          <a:lstStyle>
            <a:lvl1pPr marL="0" indent="0">
              <a:buNone/>
              <a:defRPr sz="1400" b="1">
                <a:solidFill>
                  <a:srgbClr val="E106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10" name="Title 1"/>
          <p:cNvSpPr>
            <a:spLocks noGrp="1"/>
          </p:cNvSpPr>
          <p:nvPr>
            <p:ph type="title"/>
          </p:nvPr>
        </p:nvSpPr>
        <p:spPr>
          <a:xfrm>
            <a:off x="457200" y="410996"/>
            <a:ext cx="7279974" cy="846793"/>
          </a:xfrm>
        </p:spPr>
        <p:txBody>
          <a:bodyPr/>
          <a:lstStyle/>
          <a:p>
            <a:r>
              <a:rPr lang="en-AU" dirty="0" smtClean="0"/>
              <a:t>Click to edit Master title style</a:t>
            </a:r>
            <a:endParaRPr lang="en-US" dirty="0"/>
          </a:p>
        </p:txBody>
      </p:sp>
      <p:sp>
        <p:nvSpPr>
          <p:cNvPr id="11" name="Content Placeholder 2"/>
          <p:cNvSpPr>
            <a:spLocks noGrp="1"/>
          </p:cNvSpPr>
          <p:nvPr>
            <p:ph sz="half" idx="13"/>
          </p:nvPr>
        </p:nvSpPr>
        <p:spPr>
          <a:xfrm>
            <a:off x="457200" y="2480831"/>
            <a:ext cx="3427384"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2" name="Content Placeholder 2"/>
          <p:cNvSpPr>
            <a:spLocks noGrp="1"/>
          </p:cNvSpPr>
          <p:nvPr>
            <p:ph sz="half" idx="14"/>
          </p:nvPr>
        </p:nvSpPr>
        <p:spPr>
          <a:xfrm>
            <a:off x="4091428" y="2480831"/>
            <a:ext cx="3645747" cy="3085523"/>
          </a:xfrm>
        </p:spPr>
        <p:txBody>
          <a:bodyPr>
            <a:normAutofit/>
          </a:bodyPr>
          <a:lstStyle>
            <a:lvl1pPr>
              <a:defRPr sz="1800"/>
            </a:lvl1pPr>
            <a:lvl2pPr>
              <a:defRPr sz="1700"/>
            </a:lvl2pPr>
            <a:lvl3pPr>
              <a:defRPr sz="1600"/>
            </a:lvl3pPr>
            <a:lvl4pPr>
              <a:defRPr sz="1500"/>
            </a:lvl4pPr>
            <a:lvl5pPr>
              <a:defRPr sz="14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13" name="Footer Placeholder 12"/>
          <p:cNvSpPr>
            <a:spLocks noGrp="1"/>
          </p:cNvSpPr>
          <p:nvPr>
            <p:ph type="ftr" sz="quarter" idx="15"/>
          </p:nvPr>
        </p:nvSpPr>
        <p:spPr/>
        <p:txBody>
          <a:bodyPr/>
          <a:lstStyle/>
          <a:p>
            <a:r>
              <a:rPr lang="en-US" smtClean="0"/>
              <a:t>Document title</a:t>
            </a:r>
            <a:endParaRPr lang="en-US" dirty="0"/>
          </a:p>
        </p:txBody>
      </p:sp>
      <p:sp>
        <p:nvSpPr>
          <p:cNvPr id="14" name="Slide Number Placeholder 13"/>
          <p:cNvSpPr>
            <a:spLocks noGrp="1"/>
          </p:cNvSpPr>
          <p:nvPr>
            <p:ph type="sldNum" sz="quarter" idx="16"/>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223487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6" name="Footer Placeholder 5"/>
          <p:cNvSpPr>
            <a:spLocks noGrp="1"/>
          </p:cNvSpPr>
          <p:nvPr>
            <p:ph type="ftr" sz="quarter" idx="10"/>
          </p:nvPr>
        </p:nvSpPr>
        <p:spPr/>
        <p:txBody>
          <a:bodyPr/>
          <a:lstStyle/>
          <a:p>
            <a:r>
              <a:rPr lang="en-US" smtClean="0"/>
              <a:t>Document title</a:t>
            </a:r>
            <a:endParaRPr lang="en-US" dirty="0"/>
          </a:p>
        </p:txBody>
      </p:sp>
      <p:sp>
        <p:nvSpPr>
          <p:cNvPr id="7" name="Slide Number Placeholder 6"/>
          <p:cNvSpPr>
            <a:spLocks noGrp="1"/>
          </p:cNvSpPr>
          <p:nvPr>
            <p:ph type="sldNum" sz="quarter" idx="11"/>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21165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Document title</a:t>
            </a:r>
            <a:endParaRPr lang="en-US" dirty="0"/>
          </a:p>
        </p:txBody>
      </p:sp>
      <p:sp>
        <p:nvSpPr>
          <p:cNvPr id="6" name="Slide Number Placeholder 5"/>
          <p:cNvSpPr>
            <a:spLocks noGrp="1"/>
          </p:cNvSpPr>
          <p:nvPr>
            <p:ph type="sldNum" sz="quarter" idx="11"/>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9970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0"/>
            </a:lvl1pPr>
          </a:lstStyle>
          <a:p>
            <a:r>
              <a:rPr lang="en-AU"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436301"/>
            <a:ext cx="5486400" cy="655443"/>
          </a:xfrm>
        </p:spPr>
        <p:txBody>
          <a:bodyPr>
            <a:normAutofit/>
          </a:bodyPr>
          <a:lstStyle>
            <a:lvl1pPr marL="0" indent="0">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dirty="0" smtClean="0"/>
              <a:t>Click to edit Master text styles</a:t>
            </a:r>
          </a:p>
        </p:txBody>
      </p:sp>
      <p:sp>
        <p:nvSpPr>
          <p:cNvPr id="8" name="Footer Placeholder 7"/>
          <p:cNvSpPr>
            <a:spLocks noGrp="1"/>
          </p:cNvSpPr>
          <p:nvPr>
            <p:ph type="ftr" sz="quarter" idx="10"/>
          </p:nvPr>
        </p:nvSpPr>
        <p:spPr/>
        <p:txBody>
          <a:bodyPr/>
          <a:lstStyle/>
          <a:p>
            <a:r>
              <a:rPr lang="en-US" smtClean="0"/>
              <a:t>Document title</a:t>
            </a:r>
            <a:endParaRPr lang="en-US" dirty="0"/>
          </a:p>
        </p:txBody>
      </p:sp>
      <p:sp>
        <p:nvSpPr>
          <p:cNvPr id="9" name="Slide Number Placeholder 8"/>
          <p:cNvSpPr>
            <a:spLocks noGrp="1"/>
          </p:cNvSpPr>
          <p:nvPr>
            <p:ph type="sldNum" sz="quarter" idx="11"/>
          </p:nvPr>
        </p:nvSpPr>
        <p:spPr/>
        <p:txBody>
          <a:body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104417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0996"/>
            <a:ext cx="7279974" cy="846793"/>
          </a:xfrm>
          <a:prstGeom prst="rect">
            <a:avLst/>
          </a:prstGeom>
        </p:spPr>
        <p:txBody>
          <a:bodyPr vert="horz" lIns="0" tIns="0" rIns="91440" bIns="45720" rtlCol="0" anchor="t">
            <a:normAutofit/>
          </a:bodyPr>
          <a:lstStyle/>
          <a:p>
            <a:r>
              <a:rPr lang="en-AU" dirty="0" smtClean="0"/>
              <a:t>Click to edit Master title style</a:t>
            </a:r>
            <a:endParaRPr lang="en-US" dirty="0"/>
          </a:p>
        </p:txBody>
      </p:sp>
      <p:sp>
        <p:nvSpPr>
          <p:cNvPr id="3" name="Text Placeholder 2"/>
          <p:cNvSpPr>
            <a:spLocks noGrp="1"/>
          </p:cNvSpPr>
          <p:nvPr>
            <p:ph type="body" idx="1"/>
          </p:nvPr>
        </p:nvSpPr>
        <p:spPr>
          <a:xfrm>
            <a:off x="457200" y="2464873"/>
            <a:ext cx="7279974" cy="3668409"/>
          </a:xfrm>
          <a:prstGeom prst="rect">
            <a:avLst/>
          </a:prstGeom>
        </p:spPr>
        <p:txBody>
          <a:bodyPr vert="horz" lIns="0" tIns="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cxnSp>
        <p:nvCxnSpPr>
          <p:cNvPr id="9" name="Straight Connector 8"/>
          <p:cNvCxnSpPr/>
          <p:nvPr userDrawn="1"/>
        </p:nvCxnSpPr>
        <p:spPr>
          <a:xfrm>
            <a:off x="457200" y="6421235"/>
            <a:ext cx="7536078"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descr="UOW_Primary_RGB_Dark Blue.pdf"/>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113947" y="6079153"/>
            <a:ext cx="650057" cy="554057"/>
          </a:xfrm>
          <a:prstGeom prst="rect">
            <a:avLst/>
          </a:prstGeom>
        </p:spPr>
      </p:pic>
      <p:sp>
        <p:nvSpPr>
          <p:cNvPr id="25" name="Footer Placeholder 24"/>
          <p:cNvSpPr>
            <a:spLocks noGrp="1"/>
          </p:cNvSpPr>
          <p:nvPr>
            <p:ph type="ftr" sz="quarter" idx="3"/>
          </p:nvPr>
        </p:nvSpPr>
        <p:spPr>
          <a:xfrm>
            <a:off x="1147430" y="6459548"/>
            <a:ext cx="2895600" cy="190440"/>
          </a:xfrm>
          <a:prstGeom prst="rect">
            <a:avLst/>
          </a:prstGeom>
        </p:spPr>
        <p:txBody>
          <a:bodyPr vert="horz" lIns="0" tIns="0" rIns="91440" bIns="45720" rtlCol="0" anchor="ctr"/>
          <a:lstStyle>
            <a:lvl1pPr algn="l">
              <a:defRPr sz="650">
                <a:solidFill>
                  <a:schemeClr val="tx1">
                    <a:tint val="75000"/>
                  </a:schemeClr>
                </a:solidFill>
              </a:defRPr>
            </a:lvl1pPr>
          </a:lstStyle>
          <a:p>
            <a:r>
              <a:rPr lang="en-US" dirty="0" smtClean="0"/>
              <a:t>Document title</a:t>
            </a:r>
            <a:endParaRPr lang="en-US" dirty="0"/>
          </a:p>
        </p:txBody>
      </p:sp>
      <p:sp>
        <p:nvSpPr>
          <p:cNvPr id="26" name="Slide Number Placeholder 25"/>
          <p:cNvSpPr>
            <a:spLocks noGrp="1"/>
          </p:cNvSpPr>
          <p:nvPr>
            <p:ph type="sldNum" sz="quarter" idx="4"/>
          </p:nvPr>
        </p:nvSpPr>
        <p:spPr>
          <a:xfrm>
            <a:off x="457201" y="6459548"/>
            <a:ext cx="364539" cy="190440"/>
          </a:xfrm>
          <a:prstGeom prst="rect">
            <a:avLst/>
          </a:prstGeom>
        </p:spPr>
        <p:txBody>
          <a:bodyPr vert="horz" lIns="0" tIns="0" rIns="91440" bIns="45720" rtlCol="0" anchor="ctr"/>
          <a:lstStyle>
            <a:lvl1pPr algn="l">
              <a:defRPr sz="650">
                <a:solidFill>
                  <a:schemeClr val="tx1">
                    <a:tint val="75000"/>
                  </a:schemeClr>
                </a:solidFill>
              </a:defRPr>
            </a:lvl1pPr>
          </a:lstStyle>
          <a:p>
            <a:fld id="{DA7B4246-FDFA-7E4C-A54D-095A75DA82FF}" type="slidenum">
              <a:rPr lang="en-US" smtClean="0"/>
              <a:pPr/>
              <a:t>‹#›</a:t>
            </a:fld>
            <a:endParaRPr lang="en-US" dirty="0"/>
          </a:p>
        </p:txBody>
      </p:sp>
    </p:spTree>
    <p:extLst>
      <p:ext uri="{BB962C8B-B14F-4D97-AF65-F5344CB8AC3E}">
        <p14:creationId xmlns:p14="http://schemas.microsoft.com/office/powerpoint/2010/main" val="360339228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3" r:id="rId5"/>
    <p:sldLayoutId id="2147483654" r:id="rId6"/>
    <p:sldLayoutId id="2147483655" r:id="rId7"/>
    <p:sldLayoutId id="2147483657" r:id="rId8"/>
  </p:sldLayoutIdLst>
  <p:hf hdr="0" dt="0"/>
  <p:txStyles>
    <p:titleStyle>
      <a:lvl1pPr algn="l" defTabSz="4572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1600" kern="1200">
          <a:solidFill>
            <a:srgbClr val="0C2340"/>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rgbClr val="0C2340"/>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rgbClr val="0C2340"/>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rgbClr val="0C2340"/>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0C23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ha.uow.edu.au/law/contacts/UOW145286.html" TargetMode="External"/><Relationship Id="rId2" Type="http://schemas.openxmlformats.org/officeDocument/2006/relationships/hyperlink" Target="mailto:lsteele@uow.edu.au" TargetMode="External"/><Relationship Id="rId1" Type="http://schemas.openxmlformats.org/officeDocument/2006/relationships/slideLayout" Target="../slideLayouts/slideLayout1.xml"/><Relationship Id="rId4" Type="http://schemas.openxmlformats.org/officeDocument/2006/relationships/hyperlink" Target="https://uow.academia.edu/LindaStee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90000"/>
            <a:lumOff val="1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316712" y="2916922"/>
            <a:ext cx="6446719" cy="2486839"/>
          </a:xfrm>
        </p:spPr>
        <p:txBody>
          <a:bodyPr lIns="0" tIns="0">
            <a:noAutofit/>
          </a:bodyPr>
          <a:lstStyle/>
          <a:p>
            <a:r>
              <a:rPr lang="en-AU" sz="4000" dirty="0"/>
              <a:t>Human Rights and Violence Against Women with </a:t>
            </a:r>
            <a:r>
              <a:rPr lang="en-AU" sz="4000" dirty="0" smtClean="0"/>
              <a:t>Disability</a:t>
            </a:r>
            <a:br>
              <a:rPr lang="en-AU" sz="4000" dirty="0" smtClean="0"/>
            </a:br>
            <a:r>
              <a:rPr lang="en-AU" sz="4000" dirty="0" smtClean="0"/>
              <a:t>Theoretical </a:t>
            </a:r>
            <a:r>
              <a:rPr lang="en-AU" sz="4000" dirty="0"/>
              <a:t>and </a:t>
            </a:r>
            <a:r>
              <a:rPr lang="en-AU" sz="4000" dirty="0" smtClean="0"/>
              <a:t>Legal </a:t>
            </a:r>
            <a:r>
              <a:rPr lang="en-AU" sz="4000" dirty="0"/>
              <a:t>B</a:t>
            </a:r>
            <a:r>
              <a:rPr lang="en-AU" sz="4000" dirty="0" smtClean="0"/>
              <a:t>arriers</a:t>
            </a:r>
            <a:endParaRPr lang="en-US" sz="4000" spc="-150" dirty="0">
              <a:solidFill>
                <a:schemeClr val="bg1"/>
              </a:solidFill>
              <a:latin typeface="Times New Roman"/>
              <a:cs typeface="Times New Roman"/>
            </a:endParaRPr>
          </a:p>
        </p:txBody>
      </p:sp>
      <p:sp>
        <p:nvSpPr>
          <p:cNvPr id="8" name="Subtitle 2"/>
          <p:cNvSpPr>
            <a:spLocks noGrp="1"/>
          </p:cNvSpPr>
          <p:nvPr>
            <p:ph type="subTitle" idx="1"/>
          </p:nvPr>
        </p:nvSpPr>
        <p:spPr>
          <a:xfrm>
            <a:off x="302944" y="5512972"/>
            <a:ext cx="6400800" cy="1065520"/>
          </a:xfrm>
        </p:spPr>
        <p:txBody>
          <a:bodyPr lIns="0" tIns="0">
            <a:normAutofit/>
          </a:bodyPr>
          <a:lstStyle/>
          <a:p>
            <a:pPr algn="l"/>
            <a:r>
              <a:rPr lang="en-US" sz="1600" dirty="0" err="1" smtClean="0">
                <a:solidFill>
                  <a:schemeClr val="bg2"/>
                </a:solidFill>
                <a:latin typeface="Montserrat"/>
                <a:cs typeface="Montserrat"/>
              </a:rPr>
              <a:t>Dr</a:t>
            </a:r>
            <a:r>
              <a:rPr lang="en-US" sz="1600" dirty="0" smtClean="0">
                <a:solidFill>
                  <a:schemeClr val="bg2"/>
                </a:solidFill>
                <a:latin typeface="Montserrat"/>
                <a:cs typeface="Montserrat"/>
              </a:rPr>
              <a:t> Linda Steele, School of Law, University of Wollongong, Australia</a:t>
            </a:r>
            <a:endParaRPr lang="en-US" sz="1600" dirty="0">
              <a:solidFill>
                <a:schemeClr val="bg2"/>
              </a:solidFill>
              <a:latin typeface="Montserrat"/>
              <a:cs typeface="Montserrat"/>
            </a:endParaRPr>
          </a:p>
        </p:txBody>
      </p:sp>
    </p:spTree>
    <p:extLst>
      <p:ext uri="{BB962C8B-B14F-4D97-AF65-F5344CB8AC3E}">
        <p14:creationId xmlns:p14="http://schemas.microsoft.com/office/powerpoint/2010/main" val="54885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smtClean="0"/>
          </a:p>
        </p:txBody>
      </p:sp>
      <p:sp>
        <p:nvSpPr>
          <p:cNvPr id="3" name="Slide Number Placeholder 2"/>
          <p:cNvSpPr>
            <a:spLocks noGrp="1"/>
          </p:cNvSpPr>
          <p:nvPr>
            <p:ph type="sldNum" sz="quarter" idx="11"/>
          </p:nvPr>
        </p:nvSpPr>
        <p:spPr/>
        <p:txBody>
          <a:bodyPr/>
          <a:lstStyle/>
          <a:p>
            <a:fld id="{4956BB43-EB25-9C48-837D-98E6AF077A13}" type="slidenum">
              <a:rPr lang="en-US" smtClean="0"/>
              <a:pPr/>
              <a:t>10</a:t>
            </a:fld>
            <a:endParaRPr lang="en-US" dirty="0"/>
          </a:p>
        </p:txBody>
      </p:sp>
      <p:sp>
        <p:nvSpPr>
          <p:cNvPr id="4" name="Content Placeholder 3"/>
          <p:cNvSpPr>
            <a:spLocks noGrp="1"/>
          </p:cNvSpPr>
          <p:nvPr>
            <p:ph sz="quarter" idx="13"/>
          </p:nvPr>
        </p:nvSpPr>
        <p:spPr>
          <a:xfrm>
            <a:off x="292970" y="516048"/>
            <a:ext cx="8172020" cy="1150827"/>
          </a:xfrm>
        </p:spPr>
        <p:txBody>
          <a:bodyPr>
            <a:noAutofit/>
          </a:bodyPr>
          <a:lstStyle/>
          <a:p>
            <a:r>
              <a:rPr lang="en-AU" sz="4000" dirty="0" smtClean="0"/>
              <a:t>New directions for feminist engagement with ‘violence against women’?</a:t>
            </a:r>
            <a:endParaRPr lang="en-AU" sz="4000" dirty="0"/>
          </a:p>
        </p:txBody>
      </p:sp>
      <p:sp>
        <p:nvSpPr>
          <p:cNvPr id="5" name="Content Placeholder 4"/>
          <p:cNvSpPr>
            <a:spLocks noGrp="1"/>
          </p:cNvSpPr>
          <p:nvPr>
            <p:ph sz="quarter" idx="14"/>
          </p:nvPr>
        </p:nvSpPr>
        <p:spPr>
          <a:xfrm>
            <a:off x="292969" y="2162175"/>
            <a:ext cx="8325930" cy="4171211"/>
          </a:xfrm>
        </p:spPr>
        <p:txBody>
          <a:bodyPr>
            <a:normAutofit/>
          </a:bodyPr>
          <a:lstStyle/>
          <a:p>
            <a:pPr>
              <a:spcBef>
                <a:spcPts val="1200"/>
              </a:spcBef>
            </a:pPr>
            <a:r>
              <a:rPr lang="en-AU" sz="2200" cap="none" dirty="0" smtClean="0"/>
              <a:t>Engage politically with disability</a:t>
            </a:r>
          </a:p>
          <a:p>
            <a:pPr>
              <a:spcBef>
                <a:spcPts val="1200"/>
              </a:spcBef>
            </a:pPr>
            <a:r>
              <a:rPr lang="en-AU" sz="2200" cap="none" dirty="0" smtClean="0"/>
              <a:t>Move beyond existing legal arrangements of un/lawful violence</a:t>
            </a:r>
          </a:p>
          <a:p>
            <a:pPr>
              <a:spcBef>
                <a:spcPts val="1200"/>
              </a:spcBef>
            </a:pPr>
            <a:r>
              <a:rPr lang="en-AU" sz="2200" cap="none" dirty="0" smtClean="0"/>
              <a:t>Contest </a:t>
            </a:r>
            <a:r>
              <a:rPr lang="en-AU" sz="2200" cap="none" dirty="0" smtClean="0"/>
              <a:t>foundational </a:t>
            </a:r>
            <a:r>
              <a:rPr lang="en-AU" sz="2200" cap="none" dirty="0" smtClean="0"/>
              <a:t>legal ordering of in/capacity</a:t>
            </a:r>
          </a:p>
          <a:p>
            <a:pPr>
              <a:spcBef>
                <a:spcPts val="1200"/>
              </a:spcBef>
            </a:pPr>
            <a:r>
              <a:rPr lang="en-AU" sz="2200" cap="none" dirty="0" smtClean="0"/>
              <a:t>Engage with bioethics</a:t>
            </a:r>
            <a:r>
              <a:rPr lang="en-AU" sz="2200" cap="none" dirty="0"/>
              <a:t>, medicine and </a:t>
            </a:r>
            <a:r>
              <a:rPr lang="en-AU" sz="2200" cap="none" dirty="0" smtClean="0"/>
              <a:t>law, </a:t>
            </a:r>
            <a:r>
              <a:rPr lang="en-AU" sz="2200" cap="none" dirty="0"/>
              <a:t>and the intersections of neoliberalism, health industries and </a:t>
            </a:r>
            <a:r>
              <a:rPr lang="en-AU" sz="2200" cap="none" dirty="0" smtClean="0"/>
              <a:t>law</a:t>
            </a:r>
          </a:p>
          <a:p>
            <a:pPr>
              <a:spcBef>
                <a:spcPts val="1200"/>
              </a:spcBef>
            </a:pPr>
            <a:r>
              <a:rPr lang="en-AU" sz="2200" cap="none" dirty="0" smtClean="0"/>
              <a:t>Transitional justice</a:t>
            </a:r>
          </a:p>
          <a:p>
            <a:pPr>
              <a:spcBef>
                <a:spcPts val="1200"/>
              </a:spcBef>
            </a:pPr>
            <a:r>
              <a:rPr lang="en-AU" sz="2200" cap="none" dirty="0" smtClean="0"/>
              <a:t>Legal education</a:t>
            </a:r>
            <a:endParaRPr lang="en-AU" sz="2200" cap="none" dirty="0"/>
          </a:p>
        </p:txBody>
      </p:sp>
    </p:spTree>
    <p:extLst>
      <p:ext uri="{BB962C8B-B14F-4D97-AF65-F5344CB8AC3E}">
        <p14:creationId xmlns:p14="http://schemas.microsoft.com/office/powerpoint/2010/main" val="3774024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877" y="3899238"/>
            <a:ext cx="7772400" cy="1470025"/>
          </a:xfrm>
        </p:spPr>
        <p:txBody>
          <a:bodyPr>
            <a:noAutofit/>
          </a:bodyPr>
          <a:lstStyle/>
          <a:p>
            <a:r>
              <a:rPr lang="en-US" sz="3000" spc="-150" dirty="0" smtClean="0">
                <a:solidFill>
                  <a:schemeClr val="bg1"/>
                </a:solidFill>
                <a:latin typeface="Times New Roman"/>
                <a:cs typeface="Times New Roman"/>
              </a:rPr>
              <a:t>Thank you! Please get in touch if you have any questions or reflections!</a:t>
            </a:r>
            <a:br>
              <a:rPr lang="en-US" sz="3000" spc="-150" dirty="0" smtClean="0">
                <a:solidFill>
                  <a:schemeClr val="bg1"/>
                </a:solidFill>
                <a:latin typeface="Times New Roman"/>
                <a:cs typeface="Times New Roman"/>
              </a:rPr>
            </a:br>
            <a:r>
              <a:rPr lang="en-US" sz="3000" spc="-150" dirty="0" smtClean="0">
                <a:solidFill>
                  <a:schemeClr val="bg1"/>
                </a:solidFill>
                <a:latin typeface="Times New Roman"/>
                <a:cs typeface="Times New Roman"/>
              </a:rPr>
              <a:t/>
            </a:r>
            <a:br>
              <a:rPr lang="en-US" sz="3000" spc="-150" dirty="0" smtClean="0">
                <a:solidFill>
                  <a:schemeClr val="bg1"/>
                </a:solidFill>
                <a:latin typeface="Times New Roman"/>
                <a:cs typeface="Times New Roman"/>
              </a:rPr>
            </a:br>
            <a:r>
              <a:rPr lang="en-US" sz="2600" spc="-150" dirty="0" smtClean="0">
                <a:solidFill>
                  <a:schemeClr val="bg1"/>
                </a:solidFill>
                <a:latin typeface="Times New Roman"/>
                <a:cs typeface="Times New Roman"/>
              </a:rPr>
              <a:t>Email: </a:t>
            </a:r>
            <a:r>
              <a:rPr lang="en-US" sz="2600" spc="-150" dirty="0" smtClean="0">
                <a:solidFill>
                  <a:schemeClr val="bg1"/>
                </a:solidFill>
                <a:latin typeface="Times New Roman"/>
                <a:cs typeface="Times New Roman"/>
                <a:hlinkClick r:id="rId2"/>
              </a:rPr>
              <a:t>lsteele@uow.edu.au</a:t>
            </a:r>
            <a:r>
              <a:rPr lang="en-US" sz="2600" spc="-150" dirty="0" smtClean="0">
                <a:solidFill>
                  <a:schemeClr val="bg1"/>
                </a:solidFill>
                <a:latin typeface="Times New Roman"/>
                <a:cs typeface="Times New Roman"/>
              </a:rPr>
              <a:t/>
            </a:r>
            <a:br>
              <a:rPr lang="en-US" sz="2600" spc="-150" dirty="0" smtClean="0">
                <a:solidFill>
                  <a:schemeClr val="bg1"/>
                </a:solidFill>
                <a:latin typeface="Times New Roman"/>
                <a:cs typeface="Times New Roman"/>
              </a:rPr>
            </a:br>
            <a:r>
              <a:rPr lang="en-US" sz="2600" spc="-150" dirty="0" smtClean="0">
                <a:solidFill>
                  <a:schemeClr val="bg1"/>
                </a:solidFill>
                <a:latin typeface="Times New Roman"/>
                <a:cs typeface="Times New Roman"/>
              </a:rPr>
              <a:t>Web</a:t>
            </a:r>
            <a:r>
              <a:rPr lang="en-US" sz="2600" spc="-150" dirty="0">
                <a:solidFill>
                  <a:schemeClr val="bg1"/>
                </a:solidFill>
                <a:cs typeface="Times New Roman"/>
              </a:rPr>
              <a:t>:  </a:t>
            </a:r>
            <a:r>
              <a:rPr lang="en-US" sz="2600" spc="-150" dirty="0">
                <a:solidFill>
                  <a:schemeClr val="bg1"/>
                </a:solidFill>
                <a:cs typeface="Times New Roman"/>
                <a:hlinkClick r:id="rId3"/>
              </a:rPr>
              <a:t>http://</a:t>
            </a:r>
            <a:r>
              <a:rPr lang="en-US" sz="2600" spc="-150" dirty="0" smtClean="0">
                <a:solidFill>
                  <a:schemeClr val="bg1"/>
                </a:solidFill>
                <a:cs typeface="Times New Roman"/>
                <a:hlinkClick r:id="rId3"/>
              </a:rPr>
              <a:t>lha.uow.edu.au/law/contacts/UOW145286.html</a:t>
            </a:r>
            <a:r>
              <a:rPr lang="en-US" sz="2600" spc="-150" dirty="0" smtClean="0">
                <a:solidFill>
                  <a:schemeClr val="bg1"/>
                </a:solidFill>
                <a:cs typeface="Times New Roman"/>
              </a:rPr>
              <a:t>  </a:t>
            </a:r>
            <a:r>
              <a:rPr lang="en-US" sz="2600" spc="-150" dirty="0">
                <a:solidFill>
                  <a:schemeClr val="bg1"/>
                </a:solidFill>
                <a:cs typeface="Times New Roman"/>
              </a:rPr>
              <a:t>and </a:t>
            </a:r>
            <a:r>
              <a:rPr lang="en-US" sz="2600" spc="-150" dirty="0">
                <a:solidFill>
                  <a:schemeClr val="bg1"/>
                </a:solidFill>
                <a:cs typeface="Times New Roman"/>
                <a:hlinkClick r:id="rId4"/>
              </a:rPr>
              <a:t>https://</a:t>
            </a:r>
            <a:r>
              <a:rPr lang="en-US" sz="2600" spc="-150" dirty="0" smtClean="0">
                <a:solidFill>
                  <a:schemeClr val="bg1"/>
                </a:solidFill>
                <a:cs typeface="Times New Roman"/>
                <a:hlinkClick r:id="rId4"/>
              </a:rPr>
              <a:t>uow.academia.edu/LindaSteele</a:t>
            </a:r>
            <a:r>
              <a:rPr lang="en-US" sz="2600" spc="-150" dirty="0" smtClean="0">
                <a:solidFill>
                  <a:schemeClr val="bg1"/>
                </a:solidFill>
                <a:cs typeface="Times New Roman"/>
              </a:rPr>
              <a:t> </a:t>
            </a:r>
            <a:r>
              <a:rPr lang="en-US" sz="3000" spc="-150" dirty="0" smtClean="0">
                <a:solidFill>
                  <a:schemeClr val="bg1"/>
                </a:solidFill>
                <a:latin typeface="Times New Roman"/>
                <a:cs typeface="Times New Roman"/>
              </a:rPr>
              <a:t/>
            </a:r>
            <a:br>
              <a:rPr lang="en-US" sz="3000" spc="-150" dirty="0" smtClean="0">
                <a:solidFill>
                  <a:schemeClr val="bg1"/>
                </a:solidFill>
                <a:latin typeface="Times New Roman"/>
                <a:cs typeface="Times New Roman"/>
              </a:rPr>
            </a:br>
            <a:r>
              <a:rPr lang="en-US" sz="1900" spc="-150" dirty="0">
                <a:solidFill>
                  <a:schemeClr val="bg1"/>
                </a:solidFill>
                <a:latin typeface="Times New Roman"/>
                <a:cs typeface="Times New Roman"/>
              </a:rPr>
              <a:t/>
            </a:r>
            <a:br>
              <a:rPr lang="en-US" sz="1900" spc="-150" dirty="0">
                <a:solidFill>
                  <a:schemeClr val="bg1"/>
                </a:solidFill>
                <a:latin typeface="Times New Roman"/>
                <a:cs typeface="Times New Roman"/>
              </a:rPr>
            </a:br>
            <a:r>
              <a:rPr lang="en-US" sz="1900" spc="-150" dirty="0" smtClean="0">
                <a:solidFill>
                  <a:schemeClr val="bg1"/>
                </a:solidFill>
                <a:latin typeface="Times New Roman"/>
                <a:cs typeface="Times New Roman"/>
              </a:rPr>
              <a:t/>
            </a:r>
            <a:br>
              <a:rPr lang="en-US" sz="1900" spc="-150" dirty="0" smtClean="0">
                <a:solidFill>
                  <a:schemeClr val="bg1"/>
                </a:solidFill>
                <a:latin typeface="Times New Roman"/>
                <a:cs typeface="Times New Roman"/>
              </a:rPr>
            </a:br>
            <a:endParaRPr lang="en-US" sz="1900" spc="-150" dirty="0">
              <a:solidFill>
                <a:schemeClr val="bg1"/>
              </a:solidFill>
              <a:latin typeface="Times New Roman"/>
              <a:cs typeface="Times New Roman"/>
            </a:endParaRPr>
          </a:p>
        </p:txBody>
      </p:sp>
    </p:spTree>
    <p:extLst>
      <p:ext uri="{BB962C8B-B14F-4D97-AF65-F5344CB8AC3E}">
        <p14:creationId xmlns:p14="http://schemas.microsoft.com/office/powerpoint/2010/main" val="1489344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smtClean="0"/>
          </a:p>
        </p:txBody>
      </p:sp>
      <p:sp>
        <p:nvSpPr>
          <p:cNvPr id="3" name="Slide Number Placeholder 2"/>
          <p:cNvSpPr>
            <a:spLocks noGrp="1"/>
          </p:cNvSpPr>
          <p:nvPr>
            <p:ph type="sldNum" sz="quarter" idx="11"/>
          </p:nvPr>
        </p:nvSpPr>
        <p:spPr/>
        <p:txBody>
          <a:bodyPr/>
          <a:lstStyle/>
          <a:p>
            <a:fld id="{4956BB43-EB25-9C48-837D-98E6AF077A13}" type="slidenum">
              <a:rPr lang="en-US" smtClean="0"/>
              <a:pPr/>
              <a:t>2</a:t>
            </a:fld>
            <a:endParaRPr lang="en-US" dirty="0"/>
          </a:p>
        </p:txBody>
      </p:sp>
      <p:sp>
        <p:nvSpPr>
          <p:cNvPr id="4" name="Content Placeholder 3"/>
          <p:cNvSpPr>
            <a:spLocks noGrp="1"/>
          </p:cNvSpPr>
          <p:nvPr>
            <p:ph sz="quarter" idx="13"/>
          </p:nvPr>
        </p:nvSpPr>
        <p:spPr>
          <a:xfrm>
            <a:off x="292970" y="407406"/>
            <a:ext cx="8516052" cy="1636139"/>
          </a:xfrm>
        </p:spPr>
        <p:txBody>
          <a:bodyPr>
            <a:normAutofit/>
          </a:bodyPr>
          <a:lstStyle/>
          <a:p>
            <a:r>
              <a:rPr lang="en-AU" sz="3000" dirty="0" smtClean="0"/>
              <a:t>Troubling the assumed dis/connections between </a:t>
            </a:r>
            <a:r>
              <a:rPr lang="en-AU" sz="3000" dirty="0" smtClean="0"/>
              <a:t>gender</a:t>
            </a:r>
            <a:r>
              <a:rPr lang="en-AU" sz="3000" dirty="0"/>
              <a:t>, disability, the human, law, violence and feminism </a:t>
            </a:r>
            <a:endParaRPr lang="en-AU" sz="3000" dirty="0"/>
          </a:p>
        </p:txBody>
      </p:sp>
      <p:sp>
        <p:nvSpPr>
          <p:cNvPr id="5" name="Content Placeholder 4"/>
          <p:cNvSpPr>
            <a:spLocks noGrp="1"/>
          </p:cNvSpPr>
          <p:nvPr>
            <p:ph sz="quarter" idx="14"/>
          </p:nvPr>
        </p:nvSpPr>
        <p:spPr>
          <a:xfrm>
            <a:off x="292969" y="1600200"/>
            <a:ext cx="6940749" cy="4733188"/>
          </a:xfrm>
        </p:spPr>
        <p:txBody>
          <a:bodyPr>
            <a:normAutofit fontScale="92500" lnSpcReduction="10000"/>
          </a:bodyPr>
          <a:lstStyle/>
          <a:p>
            <a:pPr marL="285750" indent="-285750">
              <a:buFontTx/>
              <a:buChar char="-"/>
            </a:pPr>
            <a:r>
              <a:rPr lang="en-AU" cap="none" dirty="0"/>
              <a:t>What are the </a:t>
            </a:r>
            <a:r>
              <a:rPr lang="en-AU" cap="none" dirty="0" smtClean="0"/>
              <a:t>epistemological, material, legal, political </a:t>
            </a:r>
            <a:r>
              <a:rPr lang="en-AU" cap="none" dirty="0"/>
              <a:t>and ontological limitations inherent in the </a:t>
            </a:r>
            <a:r>
              <a:rPr lang="en-AU" cap="none" dirty="0" smtClean="0"/>
              <a:t>categories </a:t>
            </a:r>
            <a:r>
              <a:rPr lang="en-AU" cap="none" dirty="0"/>
              <a:t>of ‘gendered violence’ and ‘women’ </a:t>
            </a:r>
            <a:r>
              <a:rPr lang="en-AU" cap="none" dirty="0" smtClean="0"/>
              <a:t>(and even ‘violence’) vis-a-vis </a:t>
            </a:r>
            <a:r>
              <a:rPr lang="en-AU" cap="none" dirty="0"/>
              <a:t>violence against women with disability?</a:t>
            </a:r>
          </a:p>
          <a:p>
            <a:pPr marL="285750" indent="-285750">
              <a:buFontTx/>
              <a:buChar char="-"/>
            </a:pPr>
            <a:r>
              <a:rPr lang="en-AU" cap="none" dirty="0"/>
              <a:t>Are ‘women’ fundamentally able</a:t>
            </a:r>
            <a:r>
              <a:rPr lang="en-AU" cap="none" dirty="0" smtClean="0"/>
              <a:t>? </a:t>
            </a:r>
            <a:r>
              <a:rPr lang="en-AU" cap="none" dirty="0" smtClean="0"/>
              <a:t>Are </a:t>
            </a:r>
            <a:r>
              <a:rPr lang="en-AU" cap="none" dirty="0"/>
              <a:t>women with disability ‘women</a:t>
            </a:r>
            <a:r>
              <a:rPr lang="en-AU" cap="none" dirty="0" smtClean="0"/>
              <a:t>’?</a:t>
            </a:r>
            <a:r>
              <a:rPr lang="en-AU" cap="none" dirty="0"/>
              <a:t> </a:t>
            </a:r>
            <a:endParaRPr lang="en-AU" cap="none" dirty="0" smtClean="0"/>
          </a:p>
          <a:p>
            <a:pPr marL="285750" indent="-285750">
              <a:buFontTx/>
              <a:buChar char="-"/>
            </a:pPr>
            <a:r>
              <a:rPr lang="en-AU" cap="none" dirty="0"/>
              <a:t>W</a:t>
            </a:r>
            <a:r>
              <a:rPr lang="en-AU" cap="none" dirty="0" smtClean="0"/>
              <a:t>here </a:t>
            </a:r>
            <a:r>
              <a:rPr lang="en-AU" cap="none" dirty="0"/>
              <a:t>do </a:t>
            </a:r>
            <a:r>
              <a:rPr lang="en-AU" cap="none" dirty="0" smtClean="0"/>
              <a:t>women with disability </a:t>
            </a:r>
            <a:r>
              <a:rPr lang="en-AU" cap="none" dirty="0"/>
              <a:t>sit in relation to the ‘human’ and the ‘human community</a:t>
            </a:r>
            <a:r>
              <a:rPr lang="en-AU" cap="none" dirty="0" smtClean="0"/>
              <a:t>’?</a:t>
            </a:r>
          </a:p>
          <a:p>
            <a:pPr marL="285750" indent="-285750">
              <a:buFontTx/>
              <a:buChar char="-"/>
            </a:pPr>
            <a:r>
              <a:rPr lang="en-AU" cap="none" dirty="0" smtClean="0"/>
              <a:t>Can </a:t>
            </a:r>
            <a:r>
              <a:rPr lang="en-AU" cap="none" dirty="0"/>
              <a:t>disabled women ever be subjected to </a:t>
            </a:r>
            <a:r>
              <a:rPr lang="en-AU" cap="none" dirty="0" smtClean="0"/>
              <a:t>‘gendered violence’, </a:t>
            </a:r>
            <a:r>
              <a:rPr lang="en-AU" cap="none" dirty="0"/>
              <a:t>or to </a:t>
            </a:r>
            <a:r>
              <a:rPr lang="en-AU" cap="none" dirty="0" smtClean="0"/>
              <a:t>‘violence’ </a:t>
            </a:r>
            <a:r>
              <a:rPr lang="en-AU" cap="none" dirty="0"/>
              <a:t>per se? </a:t>
            </a:r>
          </a:p>
          <a:p>
            <a:pPr marL="285750" indent="-285750">
              <a:buFontTx/>
              <a:buChar char="-"/>
            </a:pPr>
            <a:r>
              <a:rPr lang="en-AU" cap="none" dirty="0" smtClean="0"/>
              <a:t>Does </a:t>
            </a:r>
            <a:r>
              <a:rPr lang="en-AU" cap="none" dirty="0"/>
              <a:t>violence (including lethal violence) against women with disability ‘count’?</a:t>
            </a:r>
          </a:p>
          <a:p>
            <a:pPr marL="285750" indent="-285750">
              <a:buFontTx/>
              <a:buChar char="-"/>
            </a:pPr>
            <a:r>
              <a:rPr lang="en-AU" cap="none" dirty="0"/>
              <a:t>W</a:t>
            </a:r>
            <a:r>
              <a:rPr lang="en-AU" cap="none" dirty="0" smtClean="0"/>
              <a:t>hat </a:t>
            </a:r>
            <a:r>
              <a:rPr lang="en-AU" cap="none" dirty="0"/>
              <a:t>other groups of women might also be excluded from categories of ‘women’, ‘gendered violence’ and ‘violence’? </a:t>
            </a:r>
            <a:endParaRPr lang="en-AU" cap="none" dirty="0"/>
          </a:p>
          <a:p>
            <a:endParaRPr lang="en-AU" sz="1500" cap="none" dirty="0" smtClean="0">
              <a:solidFill>
                <a:schemeClr val="bg1"/>
              </a:solidFill>
            </a:endParaRPr>
          </a:p>
          <a:p>
            <a:r>
              <a:rPr lang="en-AU" sz="1500" cap="none" dirty="0" smtClean="0">
                <a:solidFill>
                  <a:schemeClr val="bg1"/>
                </a:solidFill>
              </a:rPr>
              <a:t>www.facebook.com/DestroyTheJoint/</a:t>
            </a:r>
          </a:p>
          <a:p>
            <a:endParaRPr lang="en-AU" sz="1500" cap="none" dirty="0">
              <a:solidFill>
                <a:schemeClr val="bg1"/>
              </a:solidFill>
            </a:endParaRPr>
          </a:p>
          <a:p>
            <a:r>
              <a:rPr lang="en-AU" sz="1500" cap="none" dirty="0" smtClean="0">
                <a:solidFill>
                  <a:schemeClr val="bg1"/>
                </a:solidFill>
              </a:rPr>
              <a:t>Katie </a:t>
            </a:r>
            <a:r>
              <a:rPr lang="en-AU" sz="1500" cap="none" dirty="0">
                <a:solidFill>
                  <a:schemeClr val="bg1"/>
                </a:solidFill>
              </a:rPr>
              <a:t>Ellis. 2015. “Destroy the Joint, Sure, But Feminism Must Include Disability Politics” </a:t>
            </a:r>
            <a:r>
              <a:rPr lang="en-AU" sz="1500" i="1" cap="none" dirty="0">
                <a:solidFill>
                  <a:schemeClr val="bg1"/>
                </a:solidFill>
              </a:rPr>
              <a:t>The Conversation</a:t>
            </a:r>
            <a:r>
              <a:rPr lang="en-AU" sz="1500" cap="none" dirty="0">
                <a:solidFill>
                  <a:schemeClr val="bg1"/>
                </a:solidFill>
              </a:rPr>
              <a:t>, 24 November. Accessed 5 January 2016. </a:t>
            </a:r>
            <a:r>
              <a:rPr lang="en-AU" sz="1500" u="sng" cap="none" dirty="0">
                <a:solidFill>
                  <a:schemeClr val="bg1"/>
                </a:solidFill>
              </a:rPr>
              <a:t>http://</a:t>
            </a:r>
            <a:r>
              <a:rPr lang="en-AU" sz="1500" u="sng" cap="none" dirty="0" smtClean="0">
                <a:solidFill>
                  <a:schemeClr val="bg1"/>
                </a:solidFill>
              </a:rPr>
              <a:t>theconversation.com/destroy-the-joint-sure-but-feminism-must-include-disability-politics-51119</a:t>
            </a:r>
            <a:endParaRPr lang="en-AU" sz="1500" cap="none" dirty="0">
              <a:solidFill>
                <a:schemeClr val="bg1"/>
              </a:solidFill>
            </a:endParaRPr>
          </a:p>
        </p:txBody>
      </p:sp>
    </p:spTree>
    <p:extLst>
      <p:ext uri="{BB962C8B-B14F-4D97-AF65-F5344CB8AC3E}">
        <p14:creationId xmlns:p14="http://schemas.microsoft.com/office/powerpoint/2010/main" val="253604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smtClean="0"/>
          </a:p>
        </p:txBody>
      </p:sp>
      <p:sp>
        <p:nvSpPr>
          <p:cNvPr id="3" name="Slide Number Placeholder 2"/>
          <p:cNvSpPr>
            <a:spLocks noGrp="1"/>
          </p:cNvSpPr>
          <p:nvPr>
            <p:ph type="sldNum" sz="quarter" idx="11"/>
          </p:nvPr>
        </p:nvSpPr>
        <p:spPr/>
        <p:txBody>
          <a:bodyPr/>
          <a:lstStyle/>
          <a:p>
            <a:fld id="{4956BB43-EB25-9C48-837D-98E6AF077A13}" type="slidenum">
              <a:rPr lang="en-US" smtClean="0"/>
              <a:pPr/>
              <a:t>3</a:t>
            </a:fld>
            <a:endParaRPr lang="en-US" dirty="0"/>
          </a:p>
        </p:txBody>
      </p:sp>
      <p:sp>
        <p:nvSpPr>
          <p:cNvPr id="4" name="Content Placeholder 3"/>
          <p:cNvSpPr>
            <a:spLocks noGrp="1"/>
          </p:cNvSpPr>
          <p:nvPr>
            <p:ph sz="quarter" idx="13"/>
          </p:nvPr>
        </p:nvSpPr>
        <p:spPr>
          <a:xfrm>
            <a:off x="292969" y="452674"/>
            <a:ext cx="8525105" cy="1837853"/>
          </a:xfrm>
        </p:spPr>
        <p:txBody>
          <a:bodyPr>
            <a:normAutofit/>
          </a:bodyPr>
          <a:lstStyle/>
          <a:p>
            <a:r>
              <a:rPr lang="en-AU" sz="2800" dirty="0" smtClean="0"/>
              <a:t>Violence </a:t>
            </a:r>
            <a:r>
              <a:rPr lang="en-AU" sz="2800" dirty="0" smtClean="0"/>
              <a:t>against </a:t>
            </a:r>
            <a:r>
              <a:rPr lang="en-AU" sz="2800" dirty="0"/>
              <a:t>w</a:t>
            </a:r>
            <a:r>
              <a:rPr lang="en-AU" sz="2800" dirty="0" smtClean="0"/>
              <a:t>omen </a:t>
            </a:r>
            <a:r>
              <a:rPr lang="en-AU" sz="2800" dirty="0" smtClean="0"/>
              <a:t>with </a:t>
            </a:r>
            <a:r>
              <a:rPr lang="en-AU" sz="2800" dirty="0" smtClean="0"/>
              <a:t>disability</a:t>
            </a:r>
            <a:endParaRPr lang="en-AU" sz="2800" dirty="0"/>
          </a:p>
        </p:txBody>
      </p:sp>
      <p:sp>
        <p:nvSpPr>
          <p:cNvPr id="5" name="Content Placeholder 4"/>
          <p:cNvSpPr>
            <a:spLocks noGrp="1"/>
          </p:cNvSpPr>
          <p:nvPr>
            <p:ph sz="quarter" idx="14"/>
          </p:nvPr>
        </p:nvSpPr>
        <p:spPr>
          <a:xfrm>
            <a:off x="292969" y="955964"/>
            <a:ext cx="6768733" cy="5377423"/>
          </a:xfrm>
        </p:spPr>
        <p:txBody>
          <a:bodyPr>
            <a:normAutofit fontScale="70000" lnSpcReduction="20000"/>
          </a:bodyPr>
          <a:lstStyle/>
          <a:p>
            <a:pPr marL="285750" indent="-285750">
              <a:buFontTx/>
              <a:buChar char="-"/>
            </a:pPr>
            <a:r>
              <a:rPr lang="en-AU" sz="2400" cap="none" dirty="0" smtClean="0">
                <a:solidFill>
                  <a:schemeClr val="bg1"/>
                </a:solidFill>
              </a:rPr>
              <a:t>Higher incidence than men with disability</a:t>
            </a:r>
          </a:p>
          <a:p>
            <a:pPr marL="285750" indent="-285750">
              <a:buFontTx/>
              <a:buChar char="-"/>
            </a:pPr>
            <a:r>
              <a:rPr lang="en-AU" sz="2400" cap="none" dirty="0" smtClean="0">
                <a:solidFill>
                  <a:schemeClr val="bg1"/>
                </a:solidFill>
              </a:rPr>
              <a:t>Higher incidence than women (and men) without disability</a:t>
            </a:r>
          </a:p>
          <a:p>
            <a:pPr marL="285750" indent="-285750">
              <a:buFontTx/>
              <a:buChar char="-"/>
            </a:pPr>
            <a:r>
              <a:rPr lang="en-AU" sz="2400" cap="none" dirty="0" smtClean="0">
                <a:solidFill>
                  <a:schemeClr val="bg1"/>
                </a:solidFill>
              </a:rPr>
              <a:t>Higher attrition rates</a:t>
            </a:r>
          </a:p>
          <a:p>
            <a:pPr marL="285750" indent="-285750">
              <a:buFontTx/>
              <a:buChar char="-"/>
            </a:pPr>
            <a:r>
              <a:rPr lang="en-AU" sz="2400" cap="none" dirty="0" smtClean="0">
                <a:solidFill>
                  <a:schemeClr val="bg1"/>
                </a:solidFill>
              </a:rPr>
              <a:t>Multiple forms:</a:t>
            </a:r>
          </a:p>
          <a:p>
            <a:pPr marL="1028700" lvl="1">
              <a:buFontTx/>
              <a:buChar char="-"/>
            </a:pPr>
            <a:r>
              <a:rPr lang="en-AU" sz="2400" dirty="0" smtClean="0">
                <a:solidFill>
                  <a:schemeClr val="bg1"/>
                </a:solidFill>
              </a:rPr>
              <a:t>physical</a:t>
            </a:r>
            <a:r>
              <a:rPr lang="en-AU" sz="2400" dirty="0">
                <a:solidFill>
                  <a:schemeClr val="bg1"/>
                </a:solidFill>
              </a:rPr>
              <a:t>, sexual, psychological and economic </a:t>
            </a:r>
            <a:r>
              <a:rPr lang="en-AU" sz="2400" dirty="0" smtClean="0">
                <a:solidFill>
                  <a:schemeClr val="bg1"/>
                </a:solidFill>
              </a:rPr>
              <a:t>violence and abuse, harassment (unlawful violence)</a:t>
            </a:r>
            <a:endParaRPr lang="en-AU" sz="2400" dirty="0" smtClean="0">
              <a:solidFill>
                <a:schemeClr val="bg1"/>
              </a:solidFill>
            </a:endParaRPr>
          </a:p>
          <a:p>
            <a:pPr marL="1028700" lvl="1">
              <a:buFontTx/>
              <a:buChar char="-"/>
            </a:pPr>
            <a:r>
              <a:rPr lang="en-AU" sz="2400" dirty="0" smtClean="0">
                <a:solidFill>
                  <a:schemeClr val="bg1"/>
                </a:solidFill>
              </a:rPr>
              <a:t>institutional </a:t>
            </a:r>
            <a:r>
              <a:rPr lang="en-AU" sz="2400" dirty="0">
                <a:solidFill>
                  <a:schemeClr val="bg1"/>
                </a:solidFill>
              </a:rPr>
              <a:t>violence, chemical restraint, forced or coerced </a:t>
            </a:r>
            <a:r>
              <a:rPr lang="en-AU" sz="2400" dirty="0" smtClean="0">
                <a:solidFill>
                  <a:schemeClr val="bg1"/>
                </a:solidFill>
              </a:rPr>
              <a:t>sterilisation</a:t>
            </a:r>
          </a:p>
          <a:p>
            <a:pPr marL="1028700" lvl="1">
              <a:buFontTx/>
              <a:buChar char="-"/>
            </a:pPr>
            <a:r>
              <a:rPr lang="en-AU" sz="2400" dirty="0" smtClean="0">
                <a:solidFill>
                  <a:schemeClr val="bg1"/>
                </a:solidFill>
              </a:rPr>
              <a:t>forced </a:t>
            </a:r>
            <a:r>
              <a:rPr lang="en-AU" sz="2400" dirty="0">
                <a:solidFill>
                  <a:schemeClr val="bg1"/>
                </a:solidFill>
              </a:rPr>
              <a:t>contraception, forced or coerced psychiatric interventions, forced abortion, medical exploitation, withholding of or forced </a:t>
            </a:r>
            <a:r>
              <a:rPr lang="en-AU" sz="2400" dirty="0" smtClean="0">
                <a:solidFill>
                  <a:schemeClr val="bg1"/>
                </a:solidFill>
              </a:rPr>
              <a:t>medication</a:t>
            </a:r>
          </a:p>
          <a:p>
            <a:pPr marL="1028700" lvl="1">
              <a:buFontTx/>
              <a:buChar char="-"/>
            </a:pPr>
            <a:r>
              <a:rPr lang="en-AU" sz="2400" dirty="0" smtClean="0">
                <a:solidFill>
                  <a:schemeClr val="bg1"/>
                </a:solidFill>
              </a:rPr>
              <a:t>violations </a:t>
            </a:r>
            <a:r>
              <a:rPr lang="en-AU" sz="2400" dirty="0">
                <a:solidFill>
                  <a:schemeClr val="bg1"/>
                </a:solidFill>
              </a:rPr>
              <a:t>of </a:t>
            </a:r>
            <a:r>
              <a:rPr lang="en-AU" sz="2400" dirty="0" smtClean="0">
                <a:solidFill>
                  <a:schemeClr val="bg1"/>
                </a:solidFill>
              </a:rPr>
              <a:t>privacy</a:t>
            </a:r>
          </a:p>
          <a:p>
            <a:pPr marL="1028700" lvl="1">
              <a:buFontTx/>
              <a:buChar char="-"/>
            </a:pPr>
            <a:r>
              <a:rPr lang="en-AU" sz="2400" dirty="0" smtClean="0">
                <a:solidFill>
                  <a:schemeClr val="bg1"/>
                </a:solidFill>
              </a:rPr>
              <a:t>forced </a:t>
            </a:r>
            <a:r>
              <a:rPr lang="en-AU" sz="2400" dirty="0">
                <a:solidFill>
                  <a:schemeClr val="bg1"/>
                </a:solidFill>
              </a:rPr>
              <a:t>isolation, seclusion and </a:t>
            </a:r>
            <a:r>
              <a:rPr lang="en-AU" sz="2400" dirty="0" smtClean="0">
                <a:solidFill>
                  <a:schemeClr val="bg1"/>
                </a:solidFill>
              </a:rPr>
              <a:t>restraint</a:t>
            </a:r>
          </a:p>
          <a:p>
            <a:pPr marL="1028700" lvl="1">
              <a:buFontTx/>
              <a:buChar char="-"/>
            </a:pPr>
            <a:r>
              <a:rPr lang="en-AU" sz="2400" dirty="0" smtClean="0">
                <a:solidFill>
                  <a:schemeClr val="bg1"/>
                </a:solidFill>
              </a:rPr>
              <a:t>deprivation </a:t>
            </a:r>
            <a:r>
              <a:rPr lang="en-AU" sz="2400" dirty="0">
                <a:solidFill>
                  <a:schemeClr val="bg1"/>
                </a:solidFill>
              </a:rPr>
              <a:t>of </a:t>
            </a:r>
            <a:r>
              <a:rPr lang="en-AU" sz="2400" dirty="0" smtClean="0">
                <a:solidFill>
                  <a:schemeClr val="bg1"/>
                </a:solidFill>
              </a:rPr>
              <a:t>liberty</a:t>
            </a:r>
          </a:p>
          <a:p>
            <a:pPr marL="1028700" lvl="1">
              <a:buFontTx/>
              <a:buChar char="-"/>
            </a:pPr>
            <a:r>
              <a:rPr lang="en-AU" sz="2400" dirty="0" smtClean="0">
                <a:solidFill>
                  <a:schemeClr val="bg1"/>
                </a:solidFill>
              </a:rPr>
              <a:t>denial </a:t>
            </a:r>
            <a:r>
              <a:rPr lang="en-AU" sz="2400" dirty="0">
                <a:solidFill>
                  <a:schemeClr val="bg1"/>
                </a:solidFill>
              </a:rPr>
              <a:t>of provision of essential </a:t>
            </a:r>
            <a:r>
              <a:rPr lang="en-AU" sz="2400" dirty="0" smtClean="0">
                <a:solidFill>
                  <a:schemeClr val="bg1"/>
                </a:solidFill>
              </a:rPr>
              <a:t>care</a:t>
            </a:r>
          </a:p>
          <a:p>
            <a:r>
              <a:rPr lang="en-AU" cap="none" dirty="0" smtClean="0"/>
              <a:t>Leanne Dowse, </a:t>
            </a:r>
            <a:r>
              <a:rPr lang="en-AU" cap="none" dirty="0"/>
              <a:t>Karen </a:t>
            </a:r>
            <a:r>
              <a:rPr lang="en-AU" cap="none" dirty="0" err="1"/>
              <a:t>Soldatic</a:t>
            </a:r>
            <a:r>
              <a:rPr lang="en-AU" cap="none" dirty="0"/>
              <a:t>, Aminath Didi, and Georgia Van </a:t>
            </a:r>
            <a:r>
              <a:rPr lang="en-AU" cap="none" dirty="0" err="1"/>
              <a:t>Toorn</a:t>
            </a:r>
            <a:r>
              <a:rPr lang="en-AU" cap="none" dirty="0"/>
              <a:t>. 2013. </a:t>
            </a:r>
            <a:r>
              <a:rPr lang="en-AU" i="1" cap="none" dirty="0"/>
              <a:t>Stop the Violence: Addressing Violence Against Women and Girls with Disabilities in Australia. Background Article.</a:t>
            </a:r>
            <a:r>
              <a:rPr lang="en-AU" cap="none" dirty="0"/>
              <a:t> Hobart: Women with Disabilities Australia. </a:t>
            </a:r>
            <a:endParaRPr lang="en-AU" cap="none" dirty="0" smtClean="0"/>
          </a:p>
          <a:p>
            <a:endParaRPr lang="en-AU" cap="none" dirty="0"/>
          </a:p>
          <a:p>
            <a:r>
              <a:rPr lang="en-AU" cap="none" dirty="0" smtClean="0"/>
              <a:t>Stephanie </a:t>
            </a:r>
            <a:r>
              <a:rPr lang="en-AU" cap="none" dirty="0" err="1" smtClean="0"/>
              <a:t>Ortoleva</a:t>
            </a:r>
            <a:r>
              <a:rPr lang="en-AU" cap="none" dirty="0"/>
              <a:t>,</a:t>
            </a:r>
            <a:r>
              <a:rPr lang="en-AU" cap="none" dirty="0" smtClean="0"/>
              <a:t> </a:t>
            </a:r>
            <a:r>
              <a:rPr lang="en-AU" cap="none" dirty="0"/>
              <a:t>and Hope Lewis. 2012. </a:t>
            </a:r>
            <a:r>
              <a:rPr lang="en-AU" i="1" cap="none" dirty="0"/>
              <a:t>Forgotten Sisters - A Report on Violence Against Women with Disabilities: An Overview of its Nature, Scope, Causes and Consequences</a:t>
            </a:r>
            <a:r>
              <a:rPr lang="en-AU" cap="none" dirty="0"/>
              <a:t>. </a:t>
            </a:r>
            <a:r>
              <a:rPr lang="en-AU" cap="none" dirty="0" err="1"/>
              <a:t>Northeastern</a:t>
            </a:r>
            <a:r>
              <a:rPr lang="en-AU" cap="none" dirty="0"/>
              <a:t> Public Law and Theory Faculty Research Paper Series No. 104-2012. </a:t>
            </a:r>
          </a:p>
        </p:txBody>
      </p:sp>
    </p:spTree>
    <p:extLst>
      <p:ext uri="{BB962C8B-B14F-4D97-AF65-F5344CB8AC3E}">
        <p14:creationId xmlns:p14="http://schemas.microsoft.com/office/powerpoint/2010/main" val="2823279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smtClean="0"/>
          </a:p>
        </p:txBody>
      </p:sp>
      <p:sp>
        <p:nvSpPr>
          <p:cNvPr id="3" name="Slide Number Placeholder 2"/>
          <p:cNvSpPr>
            <a:spLocks noGrp="1"/>
          </p:cNvSpPr>
          <p:nvPr>
            <p:ph type="sldNum" sz="quarter" idx="11"/>
          </p:nvPr>
        </p:nvSpPr>
        <p:spPr/>
        <p:txBody>
          <a:bodyPr/>
          <a:lstStyle/>
          <a:p>
            <a:fld id="{4956BB43-EB25-9C48-837D-98E6AF077A13}" type="slidenum">
              <a:rPr lang="en-US" smtClean="0"/>
              <a:pPr/>
              <a:t>4</a:t>
            </a:fld>
            <a:endParaRPr lang="en-US" dirty="0"/>
          </a:p>
        </p:txBody>
      </p:sp>
      <p:sp>
        <p:nvSpPr>
          <p:cNvPr id="4" name="Content Placeholder 3"/>
          <p:cNvSpPr>
            <a:spLocks noGrp="1"/>
          </p:cNvSpPr>
          <p:nvPr>
            <p:ph sz="quarter" idx="13"/>
          </p:nvPr>
        </p:nvSpPr>
        <p:spPr>
          <a:xfrm>
            <a:off x="292969" y="452674"/>
            <a:ext cx="8525105" cy="1837853"/>
          </a:xfrm>
        </p:spPr>
        <p:txBody>
          <a:bodyPr>
            <a:normAutofit/>
          </a:bodyPr>
          <a:lstStyle/>
          <a:p>
            <a:r>
              <a:rPr lang="en-AU" sz="3000" dirty="0" smtClean="0"/>
              <a:t>Lawful medical </a:t>
            </a:r>
            <a:r>
              <a:rPr lang="en-AU" sz="3000" dirty="0"/>
              <a:t>v</a:t>
            </a:r>
            <a:r>
              <a:rPr lang="en-AU" sz="3000" dirty="0" smtClean="0"/>
              <a:t>iolence </a:t>
            </a:r>
            <a:r>
              <a:rPr lang="en-AU" sz="3000" dirty="0"/>
              <a:t>a</a:t>
            </a:r>
            <a:r>
              <a:rPr lang="en-AU" sz="3000" dirty="0" smtClean="0"/>
              <a:t>gainst </a:t>
            </a:r>
            <a:r>
              <a:rPr lang="en-AU" sz="3000" dirty="0"/>
              <a:t>w</a:t>
            </a:r>
            <a:r>
              <a:rPr lang="en-AU" sz="3000" dirty="0" smtClean="0"/>
              <a:t>omen </a:t>
            </a:r>
            <a:r>
              <a:rPr lang="en-AU" sz="3000" dirty="0" smtClean="0"/>
              <a:t>with </a:t>
            </a:r>
            <a:r>
              <a:rPr lang="en-AU" sz="3000" dirty="0" smtClean="0"/>
              <a:t>disability</a:t>
            </a:r>
            <a:endParaRPr lang="en-AU" sz="3000" dirty="0"/>
          </a:p>
        </p:txBody>
      </p:sp>
      <p:sp>
        <p:nvSpPr>
          <p:cNvPr id="5" name="Content Placeholder 4"/>
          <p:cNvSpPr>
            <a:spLocks noGrp="1"/>
          </p:cNvSpPr>
          <p:nvPr>
            <p:ph sz="quarter" idx="14"/>
          </p:nvPr>
        </p:nvSpPr>
        <p:spPr>
          <a:xfrm>
            <a:off x="292969" y="1295400"/>
            <a:ext cx="6768733" cy="5037987"/>
          </a:xfrm>
        </p:spPr>
        <p:txBody>
          <a:bodyPr>
            <a:normAutofit/>
          </a:bodyPr>
          <a:lstStyle/>
          <a:p>
            <a:r>
              <a:rPr lang="en-AU" sz="1800" cap="none" dirty="0"/>
              <a:t>M</a:t>
            </a:r>
            <a:r>
              <a:rPr lang="en-AU" sz="1800" cap="none" dirty="0" smtClean="0"/>
              <a:t>edical </a:t>
            </a:r>
            <a:r>
              <a:rPr lang="en-AU" sz="1800" cap="none" dirty="0"/>
              <a:t>interventions committed exclusively or disproportionately on persons with disability without their consent (‘non-consensual medical interventions’) including sterilisation, involuntary mental health treatment, involuntary detention in mental health facilities, forms of chemical restraint such as the use of mood stabilisers and psychotropic drugs in institutional residential settings such as aged care facilities and group homes. </a:t>
            </a:r>
            <a:endParaRPr lang="en-AU" sz="1800" cap="none" dirty="0" smtClean="0"/>
          </a:p>
          <a:p>
            <a:endParaRPr lang="en-AU" sz="1800" cap="none" dirty="0"/>
          </a:p>
          <a:p>
            <a:r>
              <a:rPr lang="en-AU" sz="1800" cap="none" dirty="0" smtClean="0"/>
              <a:t>Applicable exclusively to people with disability by reason of (a) act on the disability, (b) only comprehensible for women with disability, and (c) legal frameworks apply exclusively to people with disability on basis of incapacity.</a:t>
            </a:r>
          </a:p>
          <a:p>
            <a:endParaRPr lang="en-AU" sz="1800" b="1" u="sng" cap="none" dirty="0" smtClean="0"/>
          </a:p>
          <a:p>
            <a:r>
              <a:rPr lang="en-AU" sz="1800" b="1" u="sng" cap="none" dirty="0" smtClean="0"/>
              <a:t>Not prohibited by law – explicitly permitted.</a:t>
            </a:r>
          </a:p>
          <a:p>
            <a:endParaRPr lang="en-AU" cap="none" dirty="0" smtClean="0"/>
          </a:p>
          <a:p>
            <a:endParaRPr lang="en-AU" cap="none" dirty="0" smtClean="0"/>
          </a:p>
          <a:p>
            <a:endParaRPr lang="en-AU" cap="none" dirty="0"/>
          </a:p>
        </p:txBody>
      </p:sp>
    </p:spTree>
    <p:extLst>
      <p:ext uri="{BB962C8B-B14F-4D97-AF65-F5344CB8AC3E}">
        <p14:creationId xmlns:p14="http://schemas.microsoft.com/office/powerpoint/2010/main" val="3969914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smtClean="0"/>
          </a:p>
        </p:txBody>
      </p:sp>
      <p:sp>
        <p:nvSpPr>
          <p:cNvPr id="3" name="Slide Number Placeholder 2"/>
          <p:cNvSpPr>
            <a:spLocks noGrp="1"/>
          </p:cNvSpPr>
          <p:nvPr>
            <p:ph type="sldNum" sz="quarter" idx="11"/>
          </p:nvPr>
        </p:nvSpPr>
        <p:spPr/>
        <p:txBody>
          <a:bodyPr/>
          <a:lstStyle/>
          <a:p>
            <a:fld id="{4956BB43-EB25-9C48-837D-98E6AF077A13}" type="slidenum">
              <a:rPr lang="en-US" smtClean="0"/>
              <a:pPr/>
              <a:t>5</a:t>
            </a:fld>
            <a:endParaRPr lang="en-US" dirty="0"/>
          </a:p>
        </p:txBody>
      </p:sp>
      <p:sp>
        <p:nvSpPr>
          <p:cNvPr id="4" name="Content Placeholder 3"/>
          <p:cNvSpPr>
            <a:spLocks noGrp="1"/>
          </p:cNvSpPr>
          <p:nvPr>
            <p:ph sz="quarter" idx="13"/>
          </p:nvPr>
        </p:nvSpPr>
        <p:spPr>
          <a:xfrm>
            <a:off x="292969" y="428626"/>
            <a:ext cx="8403355" cy="2038349"/>
          </a:xfrm>
        </p:spPr>
        <p:txBody>
          <a:bodyPr/>
          <a:lstStyle/>
          <a:p>
            <a:r>
              <a:rPr lang="en-AU" dirty="0" smtClean="0"/>
              <a:t>References on disability-specific lawful violence</a:t>
            </a:r>
            <a:endParaRPr lang="en-AU" dirty="0"/>
          </a:p>
        </p:txBody>
      </p:sp>
      <p:sp>
        <p:nvSpPr>
          <p:cNvPr id="5" name="Content Placeholder 4"/>
          <p:cNvSpPr>
            <a:spLocks noGrp="1"/>
          </p:cNvSpPr>
          <p:nvPr>
            <p:ph sz="quarter" idx="14"/>
          </p:nvPr>
        </p:nvSpPr>
        <p:spPr>
          <a:xfrm>
            <a:off x="292969" y="2314575"/>
            <a:ext cx="6917455" cy="4018811"/>
          </a:xfrm>
        </p:spPr>
        <p:txBody>
          <a:bodyPr>
            <a:normAutofit/>
          </a:bodyPr>
          <a:lstStyle/>
          <a:p>
            <a:pPr>
              <a:spcBef>
                <a:spcPts val="600"/>
              </a:spcBef>
              <a:spcAft>
                <a:spcPts val="600"/>
              </a:spcAft>
            </a:pPr>
            <a:r>
              <a:rPr lang="en-AU" sz="1800" cap="none" dirty="0" smtClean="0"/>
              <a:t>Linda </a:t>
            </a:r>
            <a:r>
              <a:rPr lang="en-AU" sz="1800" cap="none" dirty="0"/>
              <a:t>Steele, ‘Court-Authorised Sterilisation and Human Rights: Inequality, Discrimination and Violence Against Women and Girls with Disability?’ (2016) 39(3) </a:t>
            </a:r>
            <a:r>
              <a:rPr lang="en-AU" sz="1800" i="1" cap="none" dirty="0"/>
              <a:t>UNSW Law Journal </a:t>
            </a:r>
            <a:r>
              <a:rPr lang="en-AU" sz="1800" cap="none" dirty="0" smtClean="0"/>
              <a:t>pp 1002-1037</a:t>
            </a:r>
            <a:endParaRPr lang="en-AU" sz="1800" cap="none" dirty="0"/>
          </a:p>
          <a:p>
            <a:pPr>
              <a:spcBef>
                <a:spcPts val="600"/>
              </a:spcBef>
              <a:spcAft>
                <a:spcPts val="600"/>
              </a:spcAft>
            </a:pPr>
            <a:r>
              <a:rPr lang="en-AU" sz="1800" cap="none" dirty="0" smtClean="0"/>
              <a:t>Linda </a:t>
            </a:r>
            <a:r>
              <a:rPr lang="en-AU" sz="1800" cap="none" dirty="0"/>
              <a:t>Steele, ‘Disability, Abnormality and Criminal Law: Sterilisation as Lawful and Good Violence’ (2014) 23(3) </a:t>
            </a:r>
            <a:r>
              <a:rPr lang="en-AU" sz="1800" i="1" cap="none" dirty="0"/>
              <a:t>Griffith Law Review</a:t>
            </a:r>
            <a:r>
              <a:rPr lang="en-AU" sz="1800" cap="none" dirty="0"/>
              <a:t> pp 467-497</a:t>
            </a:r>
          </a:p>
          <a:p>
            <a:r>
              <a:rPr lang="en-AU" sz="1800" cap="none" dirty="0"/>
              <a:t>Linda Steele and Leanne Dowse, ‘Gender, Disability Rights and Violence Against Medical Bodies’ 31(88) </a:t>
            </a:r>
            <a:r>
              <a:rPr lang="en-AU" sz="1800" i="1" cap="none" dirty="0"/>
              <a:t>Australian Feminist Studies</a:t>
            </a:r>
            <a:r>
              <a:rPr lang="en-AU" sz="1800" cap="none" dirty="0"/>
              <a:t> 117-124 (DOI: 10.1080/08164649.2016.1224081)</a:t>
            </a:r>
          </a:p>
          <a:p>
            <a:endParaRPr lang="en-AU" dirty="0"/>
          </a:p>
        </p:txBody>
      </p:sp>
    </p:spTree>
    <p:extLst>
      <p:ext uri="{BB962C8B-B14F-4D97-AF65-F5344CB8AC3E}">
        <p14:creationId xmlns:p14="http://schemas.microsoft.com/office/powerpoint/2010/main" val="2488827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smtClean="0"/>
          </a:p>
        </p:txBody>
      </p:sp>
      <p:sp>
        <p:nvSpPr>
          <p:cNvPr id="3" name="Slide Number Placeholder 2"/>
          <p:cNvSpPr>
            <a:spLocks noGrp="1"/>
          </p:cNvSpPr>
          <p:nvPr>
            <p:ph type="sldNum" sz="quarter" idx="11"/>
          </p:nvPr>
        </p:nvSpPr>
        <p:spPr/>
        <p:txBody>
          <a:bodyPr/>
          <a:lstStyle/>
          <a:p>
            <a:fld id="{4956BB43-EB25-9C48-837D-98E6AF077A13}" type="slidenum">
              <a:rPr lang="en-US" smtClean="0"/>
              <a:pPr/>
              <a:t>6</a:t>
            </a:fld>
            <a:endParaRPr lang="en-US" dirty="0"/>
          </a:p>
        </p:txBody>
      </p:sp>
      <p:sp>
        <p:nvSpPr>
          <p:cNvPr id="4" name="Content Placeholder 3"/>
          <p:cNvSpPr>
            <a:spLocks noGrp="1"/>
          </p:cNvSpPr>
          <p:nvPr>
            <p:ph sz="quarter" idx="13"/>
          </p:nvPr>
        </p:nvSpPr>
        <p:spPr>
          <a:xfrm>
            <a:off x="292970" y="516048"/>
            <a:ext cx="8172020" cy="1150827"/>
          </a:xfrm>
        </p:spPr>
        <p:txBody>
          <a:bodyPr/>
          <a:lstStyle/>
          <a:p>
            <a:r>
              <a:rPr lang="en-AU" dirty="0" smtClean="0"/>
              <a:t>Politicising </a:t>
            </a:r>
            <a:r>
              <a:rPr lang="en-AU" dirty="0" smtClean="0"/>
              <a:t>d</a:t>
            </a:r>
            <a:r>
              <a:rPr lang="en-AU" dirty="0" smtClean="0"/>
              <a:t>isability</a:t>
            </a:r>
            <a:endParaRPr lang="en-AU" dirty="0"/>
          </a:p>
        </p:txBody>
      </p:sp>
      <p:sp>
        <p:nvSpPr>
          <p:cNvPr id="5" name="Content Placeholder 4"/>
          <p:cNvSpPr>
            <a:spLocks noGrp="1"/>
          </p:cNvSpPr>
          <p:nvPr>
            <p:ph sz="quarter" idx="14"/>
          </p:nvPr>
        </p:nvSpPr>
        <p:spPr>
          <a:xfrm>
            <a:off x="292969" y="1581151"/>
            <a:ext cx="8325930" cy="4752236"/>
          </a:xfrm>
        </p:spPr>
        <p:txBody>
          <a:bodyPr>
            <a:normAutofit lnSpcReduction="10000"/>
          </a:bodyPr>
          <a:lstStyle/>
          <a:p>
            <a:r>
              <a:rPr lang="en-AU" sz="2400" cap="none" dirty="0" smtClean="0"/>
              <a:t>‘… disability </a:t>
            </a:r>
            <a:r>
              <a:rPr lang="en-AU" sz="2400" cap="none" dirty="0"/>
              <a:t>is not fundamentally a question of medicine or health, nor is it just an issue of sensitivity and compassion; rather, it is a question of politics and power(</a:t>
            </a:r>
            <a:r>
              <a:rPr lang="en-AU" sz="2400" cap="none" dirty="0" err="1"/>
              <a:t>lessness</a:t>
            </a:r>
            <a:r>
              <a:rPr lang="en-AU" sz="2400" cap="none" dirty="0" smtClean="0"/>
              <a:t>).’</a:t>
            </a:r>
            <a:endParaRPr lang="en-AU" sz="2200" cap="none" dirty="0" smtClean="0">
              <a:latin typeface="+mj-lt"/>
            </a:endParaRPr>
          </a:p>
          <a:p>
            <a:pPr marL="457200" lvl="1" indent="0">
              <a:buNone/>
            </a:pPr>
            <a:r>
              <a:rPr lang="en-AU" sz="2000" cap="none" dirty="0" smtClean="0">
                <a:solidFill>
                  <a:schemeClr val="bg1"/>
                </a:solidFill>
              </a:rPr>
              <a:t>Richard </a:t>
            </a:r>
            <a:r>
              <a:rPr lang="en-AU" sz="2000" cap="none" dirty="0">
                <a:solidFill>
                  <a:schemeClr val="bg1"/>
                </a:solidFill>
              </a:rPr>
              <a:t>Devlin and Dianne </a:t>
            </a:r>
            <a:r>
              <a:rPr lang="en-AU" sz="2000" cap="none" dirty="0" err="1">
                <a:solidFill>
                  <a:schemeClr val="bg1"/>
                </a:solidFill>
              </a:rPr>
              <a:t>Pothier</a:t>
            </a:r>
            <a:r>
              <a:rPr lang="en-AU" sz="2000" cap="none" dirty="0">
                <a:solidFill>
                  <a:schemeClr val="bg1"/>
                </a:solidFill>
              </a:rPr>
              <a:t>, ‘Introduction: Toward a </a:t>
            </a:r>
            <a:r>
              <a:rPr lang="en-AU" sz="2000" cap="none" dirty="0" smtClean="0">
                <a:solidFill>
                  <a:schemeClr val="bg1"/>
                </a:solidFill>
              </a:rPr>
              <a:t>Critical </a:t>
            </a:r>
            <a:r>
              <a:rPr lang="en-AU" sz="2000" cap="none" dirty="0">
                <a:solidFill>
                  <a:schemeClr val="bg1"/>
                </a:solidFill>
              </a:rPr>
              <a:t>Theory of Dis-Citizenship’ in Dianne </a:t>
            </a:r>
            <a:r>
              <a:rPr lang="en-AU" sz="2000" cap="none" dirty="0" err="1">
                <a:solidFill>
                  <a:schemeClr val="bg1"/>
                </a:solidFill>
              </a:rPr>
              <a:t>Pothier</a:t>
            </a:r>
            <a:r>
              <a:rPr lang="en-AU" sz="2000" cap="none" dirty="0">
                <a:solidFill>
                  <a:schemeClr val="bg1"/>
                </a:solidFill>
              </a:rPr>
              <a:t> and Richard Devlin (</a:t>
            </a:r>
            <a:r>
              <a:rPr lang="en-AU" sz="2000" cap="none" dirty="0" err="1">
                <a:solidFill>
                  <a:schemeClr val="bg1"/>
                </a:solidFill>
              </a:rPr>
              <a:t>eds</a:t>
            </a:r>
            <a:r>
              <a:rPr lang="en-AU" sz="2000" cap="none" dirty="0">
                <a:solidFill>
                  <a:schemeClr val="bg1"/>
                </a:solidFill>
              </a:rPr>
              <a:t>), </a:t>
            </a:r>
            <a:r>
              <a:rPr lang="en-AU" sz="2000" i="1" cap="none" dirty="0">
                <a:solidFill>
                  <a:schemeClr val="bg1"/>
                </a:solidFill>
              </a:rPr>
              <a:t>Critical Disability Theory: Essays in Philosophy, Politics, Policy, and Law</a:t>
            </a:r>
            <a:r>
              <a:rPr lang="en-AU" sz="2000" cap="none" dirty="0">
                <a:solidFill>
                  <a:schemeClr val="bg1"/>
                </a:solidFill>
              </a:rPr>
              <a:t> (UBC Press, 2006) 1, 2.</a:t>
            </a:r>
          </a:p>
          <a:p>
            <a:endParaRPr lang="en-AU" sz="2200" cap="none" dirty="0" smtClean="0">
              <a:latin typeface="+mj-lt"/>
            </a:endParaRPr>
          </a:p>
          <a:p>
            <a:pPr marL="342900" indent="-342900">
              <a:buFontTx/>
              <a:buChar char="-"/>
            </a:pPr>
            <a:r>
              <a:rPr lang="en-AU" sz="2200" cap="none" dirty="0" smtClean="0"/>
              <a:t>Contest medical model – disability is socially constructed abnormality</a:t>
            </a:r>
          </a:p>
          <a:p>
            <a:pPr marL="342900" indent="-342900">
              <a:buFontTx/>
              <a:buChar char="-"/>
            </a:pPr>
            <a:r>
              <a:rPr lang="en-AU" sz="2200" cap="none" dirty="0" smtClean="0"/>
              <a:t>Disability, imperialism and settler colonialism</a:t>
            </a:r>
          </a:p>
          <a:p>
            <a:pPr marL="342900" indent="-342900">
              <a:buFontTx/>
              <a:buChar char="-"/>
            </a:pPr>
            <a:r>
              <a:rPr lang="en-AU" sz="2200" cap="none" dirty="0" smtClean="0"/>
              <a:t>Disability and </a:t>
            </a:r>
            <a:r>
              <a:rPr lang="en-AU" sz="2200" cap="none" dirty="0" err="1" smtClean="0"/>
              <a:t>biopolitics</a:t>
            </a:r>
            <a:r>
              <a:rPr lang="en-AU" sz="2200" cap="none" dirty="0" smtClean="0"/>
              <a:t> (and </a:t>
            </a:r>
            <a:r>
              <a:rPr lang="en-AU" sz="2200" cap="none" dirty="0" err="1" smtClean="0"/>
              <a:t>necropolitics</a:t>
            </a:r>
            <a:r>
              <a:rPr lang="en-AU" sz="2200" cap="none" dirty="0" smtClean="0"/>
              <a:t>)</a:t>
            </a:r>
          </a:p>
          <a:p>
            <a:pPr marL="342900" indent="-342900">
              <a:buFontTx/>
              <a:buChar char="-"/>
            </a:pPr>
            <a:r>
              <a:rPr lang="en-AU" sz="2200" cap="none" dirty="0" smtClean="0"/>
              <a:t>Disability, affect and </a:t>
            </a:r>
            <a:r>
              <a:rPr lang="en-AU" sz="2200" cap="none" dirty="0" err="1" smtClean="0"/>
              <a:t>ungrievability</a:t>
            </a:r>
            <a:endParaRPr lang="en-AU" sz="2200" cap="none" dirty="0"/>
          </a:p>
          <a:p>
            <a:endParaRPr lang="en-AU" dirty="0"/>
          </a:p>
        </p:txBody>
      </p:sp>
    </p:spTree>
    <p:extLst>
      <p:ext uri="{BB962C8B-B14F-4D97-AF65-F5344CB8AC3E}">
        <p14:creationId xmlns:p14="http://schemas.microsoft.com/office/powerpoint/2010/main" val="217194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316712" y="419101"/>
            <a:ext cx="7103263" cy="5017066"/>
          </a:xfrm>
          <a:prstGeom prst="rect">
            <a:avLst/>
          </a:prstGeom>
        </p:spPr>
        <p:txBody>
          <a:bodyPr lIns="0" tIns="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4000" spc="-150" dirty="0" smtClean="0">
                <a:solidFill>
                  <a:schemeClr val="bg1"/>
                </a:solidFill>
                <a:latin typeface="Times New Roman"/>
                <a:cs typeface="Times New Roman"/>
              </a:rPr>
              <a:t>Law’s monopoly on violence </a:t>
            </a:r>
          </a:p>
          <a:p>
            <a:pPr algn="l">
              <a:lnSpc>
                <a:spcPct val="80000"/>
              </a:lnSpc>
            </a:pPr>
            <a:endParaRPr lang="en-US" sz="3000" spc="-150" dirty="0">
              <a:solidFill>
                <a:schemeClr val="bg1"/>
              </a:solidFill>
              <a:latin typeface="Times New Roman"/>
              <a:cs typeface="Times New Roman"/>
            </a:endParaRPr>
          </a:p>
          <a:p>
            <a:pPr algn="l">
              <a:lnSpc>
                <a:spcPct val="80000"/>
              </a:lnSpc>
            </a:pPr>
            <a:r>
              <a:rPr lang="en-US" sz="2600" spc="-150" dirty="0" smtClean="0">
                <a:solidFill>
                  <a:schemeClr val="bg1"/>
                </a:solidFill>
                <a:latin typeface="+mn-lt"/>
                <a:cs typeface="Times New Roman"/>
              </a:rPr>
              <a:t>Law defines violence as </a:t>
            </a:r>
            <a:r>
              <a:rPr lang="en-US" sz="2600" spc="-150" dirty="0" err="1" smtClean="0">
                <a:solidFill>
                  <a:schemeClr val="bg1"/>
                </a:solidFill>
                <a:latin typeface="+mn-lt"/>
                <a:cs typeface="Times New Roman"/>
              </a:rPr>
              <a:t>im</a:t>
            </a:r>
            <a:r>
              <a:rPr lang="en-US" sz="2600" spc="-150" dirty="0" smtClean="0">
                <a:solidFill>
                  <a:schemeClr val="bg1"/>
                </a:solidFill>
                <a:latin typeface="+mn-lt"/>
                <a:cs typeface="Times New Roman"/>
              </a:rPr>
              <a:t>/permissible (criminal law offences, civil law causes of action, victims compensation, restraining orders, child welfare law)</a:t>
            </a:r>
          </a:p>
          <a:p>
            <a:pPr algn="l">
              <a:lnSpc>
                <a:spcPct val="80000"/>
              </a:lnSpc>
            </a:pPr>
            <a:endParaRPr lang="en-US" sz="2600" spc="-150" dirty="0" smtClean="0">
              <a:solidFill>
                <a:schemeClr val="bg1"/>
              </a:solidFill>
              <a:latin typeface="+mn-lt"/>
              <a:cs typeface="Times New Roman"/>
            </a:endParaRPr>
          </a:p>
          <a:p>
            <a:pPr algn="l">
              <a:lnSpc>
                <a:spcPct val="80000"/>
              </a:lnSpc>
            </a:pPr>
            <a:r>
              <a:rPr lang="en-US" sz="2600" spc="-150" dirty="0" smtClean="0">
                <a:solidFill>
                  <a:schemeClr val="bg1"/>
                </a:solidFill>
                <a:latin typeface="+mn-lt"/>
                <a:cs typeface="Times New Roman"/>
              </a:rPr>
              <a:t>In/capacity is a basis for differential legal understandings of what constitutes violence (substituted decision making, doctrine of necessity in ‘emergencies’, lawful authority)</a:t>
            </a:r>
          </a:p>
          <a:p>
            <a:pPr marL="571500" indent="-571500" algn="l">
              <a:lnSpc>
                <a:spcPct val="80000"/>
              </a:lnSpc>
              <a:buFontTx/>
              <a:buChar char="-"/>
            </a:pPr>
            <a:endParaRPr lang="en-US" sz="2600" spc="-150" dirty="0" smtClean="0">
              <a:solidFill>
                <a:schemeClr val="bg1"/>
              </a:solidFill>
              <a:latin typeface="+mn-lt"/>
              <a:cs typeface="Times New Roman"/>
            </a:endParaRPr>
          </a:p>
          <a:p>
            <a:pPr algn="l">
              <a:lnSpc>
                <a:spcPct val="80000"/>
              </a:lnSpc>
            </a:pPr>
            <a:r>
              <a:rPr lang="en-US" sz="2600" spc="-150" dirty="0" smtClean="0">
                <a:solidFill>
                  <a:schemeClr val="bg1"/>
                </a:solidFill>
                <a:latin typeface="+mn-lt"/>
                <a:cs typeface="Times New Roman"/>
              </a:rPr>
              <a:t>Incapacity enables inequality and discrimination and a lower threshold </a:t>
            </a:r>
            <a:r>
              <a:rPr lang="en-US" sz="2600" spc="-150" dirty="0">
                <a:solidFill>
                  <a:schemeClr val="bg1"/>
                </a:solidFill>
                <a:latin typeface="+mn-lt"/>
                <a:cs typeface="Times New Roman"/>
              </a:rPr>
              <a:t>for unlawful </a:t>
            </a:r>
            <a:r>
              <a:rPr lang="en-US" sz="2600" spc="-150" dirty="0" smtClean="0">
                <a:solidFill>
                  <a:schemeClr val="bg1"/>
                </a:solidFill>
                <a:latin typeface="+mn-lt"/>
                <a:cs typeface="Times New Roman"/>
              </a:rPr>
              <a:t>violence in relation to the incapable</a:t>
            </a:r>
          </a:p>
          <a:p>
            <a:pPr algn="l">
              <a:lnSpc>
                <a:spcPct val="80000"/>
              </a:lnSpc>
            </a:pPr>
            <a:endParaRPr lang="en-US" sz="2600" spc="-150" dirty="0">
              <a:solidFill>
                <a:schemeClr val="bg1"/>
              </a:solidFill>
              <a:latin typeface="+mn-lt"/>
              <a:cs typeface="Times New Roman"/>
            </a:endParaRPr>
          </a:p>
          <a:p>
            <a:pPr algn="l">
              <a:lnSpc>
                <a:spcPct val="80000"/>
              </a:lnSpc>
            </a:pPr>
            <a:r>
              <a:rPr lang="en-US" sz="2600" spc="-150" dirty="0" smtClean="0">
                <a:solidFill>
                  <a:schemeClr val="bg1"/>
                </a:solidFill>
                <a:latin typeface="+mn-lt"/>
                <a:cs typeface="Times New Roman"/>
              </a:rPr>
              <a:t>Lawful medical violence inextricably linked to foundational legal ordering of in/capacity</a:t>
            </a:r>
            <a:endParaRPr lang="en-US" sz="2600" spc="-150" dirty="0" smtClean="0">
              <a:solidFill>
                <a:schemeClr val="bg1"/>
              </a:solidFill>
              <a:latin typeface="+mn-lt"/>
              <a:cs typeface="Times New Roman"/>
            </a:endParaRPr>
          </a:p>
          <a:p>
            <a:pPr algn="l">
              <a:lnSpc>
                <a:spcPct val="80000"/>
              </a:lnSpc>
            </a:pPr>
            <a:endParaRPr lang="en-US" sz="3000" spc="-150" dirty="0" smtClean="0">
              <a:solidFill>
                <a:schemeClr val="bg1"/>
              </a:solidFill>
              <a:latin typeface="+mn-lt"/>
              <a:cs typeface="Times New Roman"/>
            </a:endParaRPr>
          </a:p>
          <a:p>
            <a:pPr algn="l">
              <a:lnSpc>
                <a:spcPct val="80000"/>
              </a:lnSpc>
            </a:pPr>
            <a:endParaRPr lang="en-US" sz="3600" spc="-150" dirty="0" smtClean="0">
              <a:solidFill>
                <a:schemeClr val="bg1"/>
              </a:solidFill>
              <a:latin typeface="Times New Roman"/>
              <a:cs typeface="Times New Roman"/>
            </a:endParaRPr>
          </a:p>
        </p:txBody>
      </p:sp>
      <p:sp>
        <p:nvSpPr>
          <p:cNvPr id="14" name="Subtitle 2"/>
          <p:cNvSpPr txBox="1">
            <a:spLocks/>
          </p:cNvSpPr>
          <p:nvPr/>
        </p:nvSpPr>
        <p:spPr>
          <a:xfrm>
            <a:off x="302944" y="5512972"/>
            <a:ext cx="6400800" cy="1065520"/>
          </a:xfrm>
          <a:prstGeom prst="rect">
            <a:avLst/>
          </a:prstGeom>
        </p:spPr>
        <p:txBody>
          <a:bodyPr lIns="0" tIns="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solidFill>
                <a:srgbClr val="FFFFFF"/>
              </a:solidFill>
              <a:latin typeface="Montserrat"/>
              <a:cs typeface="Montserrat"/>
            </a:endParaRPr>
          </a:p>
        </p:txBody>
      </p:sp>
    </p:spTree>
    <p:extLst>
      <p:ext uri="{BB962C8B-B14F-4D97-AF65-F5344CB8AC3E}">
        <p14:creationId xmlns:p14="http://schemas.microsoft.com/office/powerpoint/2010/main" val="552874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Document title</a:t>
            </a:r>
            <a:endParaRPr lang="en-US" dirty="0" smtClean="0"/>
          </a:p>
        </p:txBody>
      </p:sp>
      <p:sp>
        <p:nvSpPr>
          <p:cNvPr id="3" name="Slide Number Placeholder 2"/>
          <p:cNvSpPr>
            <a:spLocks noGrp="1"/>
          </p:cNvSpPr>
          <p:nvPr>
            <p:ph type="sldNum" sz="quarter" idx="11"/>
          </p:nvPr>
        </p:nvSpPr>
        <p:spPr/>
        <p:txBody>
          <a:bodyPr/>
          <a:lstStyle/>
          <a:p>
            <a:fld id="{4956BB43-EB25-9C48-837D-98E6AF077A13}" type="slidenum">
              <a:rPr lang="en-US" smtClean="0"/>
              <a:pPr/>
              <a:t>8</a:t>
            </a:fld>
            <a:endParaRPr lang="en-US" dirty="0"/>
          </a:p>
        </p:txBody>
      </p:sp>
      <p:sp>
        <p:nvSpPr>
          <p:cNvPr id="4" name="Content Placeholder 3"/>
          <p:cNvSpPr>
            <a:spLocks noGrp="1"/>
          </p:cNvSpPr>
          <p:nvPr>
            <p:ph sz="quarter" idx="13"/>
          </p:nvPr>
        </p:nvSpPr>
        <p:spPr>
          <a:xfrm>
            <a:off x="292970" y="434567"/>
            <a:ext cx="8371196" cy="1430448"/>
          </a:xfrm>
        </p:spPr>
        <p:txBody>
          <a:bodyPr>
            <a:noAutofit/>
          </a:bodyPr>
          <a:lstStyle/>
          <a:p>
            <a:r>
              <a:rPr lang="en-AU" sz="3600" dirty="0"/>
              <a:t>United Nations Convention on the Rights of People with </a:t>
            </a:r>
            <a:r>
              <a:rPr lang="en-AU" sz="3600" dirty="0" smtClean="0"/>
              <a:t>Disabilities (2008)</a:t>
            </a:r>
            <a:endParaRPr lang="en-AU" sz="3600" dirty="0"/>
          </a:p>
        </p:txBody>
      </p:sp>
      <p:sp>
        <p:nvSpPr>
          <p:cNvPr id="5" name="Content Placeholder 4"/>
          <p:cNvSpPr>
            <a:spLocks noGrp="1"/>
          </p:cNvSpPr>
          <p:nvPr>
            <p:ph sz="quarter" idx="14"/>
          </p:nvPr>
        </p:nvSpPr>
        <p:spPr>
          <a:xfrm>
            <a:off x="292970" y="1504950"/>
            <a:ext cx="8479838" cy="4467225"/>
          </a:xfrm>
        </p:spPr>
        <p:txBody>
          <a:bodyPr>
            <a:normAutofit fontScale="92500" lnSpcReduction="20000"/>
          </a:bodyPr>
          <a:lstStyle/>
          <a:p>
            <a:pPr>
              <a:spcBef>
                <a:spcPts val="600"/>
              </a:spcBef>
            </a:pPr>
            <a:r>
              <a:rPr lang="en-AU" sz="1900" cap="none" dirty="0" smtClean="0"/>
              <a:t>Redefines </a:t>
            </a:r>
            <a:r>
              <a:rPr lang="en-AU" sz="1900" cap="none" dirty="0"/>
              <a:t>disability as an evolving, socially contingent concept (Preamble (e</a:t>
            </a:r>
            <a:r>
              <a:rPr lang="en-AU" sz="1900" cap="none" dirty="0" smtClean="0"/>
              <a:t>)).</a:t>
            </a:r>
          </a:p>
          <a:p>
            <a:pPr>
              <a:spcBef>
                <a:spcPts val="600"/>
              </a:spcBef>
            </a:pPr>
            <a:r>
              <a:rPr lang="en-AU" sz="1900" cap="none" dirty="0"/>
              <a:t>E</a:t>
            </a:r>
            <a:r>
              <a:rPr lang="en-AU" sz="1900" cap="none" dirty="0" smtClean="0"/>
              <a:t>mphasises </a:t>
            </a:r>
            <a:r>
              <a:rPr lang="en-AU" sz="1900" cap="none" dirty="0"/>
              <a:t>non-discrimination and equality, both as a right in itself (Art 5; see also Art 8.1(b)) and a general principle governing its operation as a whole (Art 3(b)). </a:t>
            </a:r>
            <a:endParaRPr lang="en-AU" sz="1900" cap="none" dirty="0" smtClean="0"/>
          </a:p>
          <a:p>
            <a:pPr>
              <a:spcBef>
                <a:spcPts val="600"/>
              </a:spcBef>
            </a:pPr>
            <a:r>
              <a:rPr lang="en-AU" sz="1900" cap="none" dirty="0"/>
              <a:t>R</a:t>
            </a:r>
            <a:r>
              <a:rPr lang="en-AU" sz="1900" cap="none" dirty="0" smtClean="0"/>
              <a:t>ecognises </a:t>
            </a:r>
            <a:r>
              <a:rPr lang="en-AU" sz="1900" cap="none" dirty="0"/>
              <a:t>the significance of intersectionality (preamble para (p)), including the intersection of gender and disability, recognising the multiple forms of discrimination experienced by women with disability (Art 6.2) and their greater risk of violence (Paragraph (q) of the preamble).  </a:t>
            </a:r>
            <a:endParaRPr lang="en-AU" sz="1900" cap="none" dirty="0" smtClean="0"/>
          </a:p>
          <a:p>
            <a:pPr>
              <a:spcBef>
                <a:spcPts val="600"/>
              </a:spcBef>
            </a:pPr>
            <a:r>
              <a:rPr lang="en-AU" sz="1900" cap="none" dirty="0" smtClean="0"/>
              <a:t>Recognises the </a:t>
            </a:r>
            <a:r>
              <a:rPr lang="en-AU" sz="1900" cap="none" dirty="0"/>
              <a:t>importance of individual autonomy and independence including the freedom to make choices (preamble para(n); see also Art 3(a</a:t>
            </a:r>
            <a:r>
              <a:rPr lang="en-AU" sz="1900" cap="none" dirty="0" smtClean="0"/>
              <a:t>))</a:t>
            </a:r>
          </a:p>
          <a:p>
            <a:pPr>
              <a:spcBef>
                <a:spcPts val="600"/>
              </a:spcBef>
            </a:pPr>
            <a:r>
              <a:rPr lang="en-AU" sz="1900" cap="none" dirty="0" smtClean="0"/>
              <a:t>Requires that </a:t>
            </a:r>
            <a:r>
              <a:rPr lang="en-AU" sz="1900" cap="none" dirty="0"/>
              <a:t>‘persons with disabilities enjoy legal capacity on an equal basis with others in all aspects of life’ Article 12.1 and 12.2). </a:t>
            </a:r>
            <a:endParaRPr lang="en-AU" sz="1900" cap="none" dirty="0" smtClean="0"/>
          </a:p>
          <a:p>
            <a:endParaRPr lang="en-AU" sz="1900" cap="none" dirty="0"/>
          </a:p>
          <a:p>
            <a:r>
              <a:rPr lang="en-AU" sz="1900" cap="none" dirty="0"/>
              <a:t>… Ultimately, </a:t>
            </a:r>
            <a:r>
              <a:rPr lang="en-AU" sz="1900" cap="none" dirty="0" smtClean="0"/>
              <a:t>incapacity </a:t>
            </a:r>
            <a:r>
              <a:rPr lang="en-AU" sz="1900" cap="none" dirty="0"/>
              <a:t>no reason for a lower threshold for </a:t>
            </a:r>
            <a:endParaRPr lang="en-AU" sz="1900" cap="none" dirty="0" smtClean="0"/>
          </a:p>
          <a:p>
            <a:r>
              <a:rPr lang="en-AU" sz="1900" cap="none" dirty="0" smtClean="0"/>
              <a:t>lawful violence</a:t>
            </a:r>
            <a:endParaRPr lang="en-AU" sz="1900" cap="none" dirty="0"/>
          </a:p>
        </p:txBody>
      </p:sp>
    </p:spTree>
    <p:extLst>
      <p:ext uri="{BB962C8B-B14F-4D97-AF65-F5344CB8AC3E}">
        <p14:creationId xmlns:p14="http://schemas.microsoft.com/office/powerpoint/2010/main" val="2914992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smtClean="0"/>
          </a:p>
        </p:txBody>
      </p:sp>
      <p:sp>
        <p:nvSpPr>
          <p:cNvPr id="3" name="Slide Number Placeholder 2"/>
          <p:cNvSpPr>
            <a:spLocks noGrp="1"/>
          </p:cNvSpPr>
          <p:nvPr>
            <p:ph type="sldNum" sz="quarter" idx="11"/>
          </p:nvPr>
        </p:nvSpPr>
        <p:spPr/>
        <p:txBody>
          <a:bodyPr/>
          <a:lstStyle/>
          <a:p>
            <a:fld id="{4956BB43-EB25-9C48-837D-98E6AF077A13}" type="slidenum">
              <a:rPr lang="en-US" smtClean="0"/>
              <a:pPr/>
              <a:t>9</a:t>
            </a:fld>
            <a:endParaRPr lang="en-US" dirty="0"/>
          </a:p>
        </p:txBody>
      </p:sp>
      <p:sp>
        <p:nvSpPr>
          <p:cNvPr id="4" name="Content Placeholder 3"/>
          <p:cNvSpPr>
            <a:spLocks noGrp="1"/>
          </p:cNvSpPr>
          <p:nvPr>
            <p:ph sz="quarter" idx="13"/>
          </p:nvPr>
        </p:nvSpPr>
        <p:spPr>
          <a:xfrm>
            <a:off x="292970" y="516048"/>
            <a:ext cx="8172020" cy="1150827"/>
          </a:xfrm>
        </p:spPr>
        <p:txBody>
          <a:bodyPr/>
          <a:lstStyle/>
          <a:p>
            <a:r>
              <a:rPr lang="en-AU" dirty="0" smtClean="0"/>
              <a:t>Law reform?</a:t>
            </a:r>
            <a:endParaRPr lang="en-AU" dirty="0"/>
          </a:p>
        </p:txBody>
      </p:sp>
      <p:sp>
        <p:nvSpPr>
          <p:cNvPr id="5" name="Content Placeholder 4"/>
          <p:cNvSpPr>
            <a:spLocks noGrp="1"/>
          </p:cNvSpPr>
          <p:nvPr>
            <p:ph sz="quarter" idx="14"/>
          </p:nvPr>
        </p:nvSpPr>
        <p:spPr>
          <a:xfrm>
            <a:off x="292969" y="1381125"/>
            <a:ext cx="8325930" cy="4952262"/>
          </a:xfrm>
        </p:spPr>
        <p:txBody>
          <a:bodyPr>
            <a:normAutofit/>
          </a:bodyPr>
          <a:lstStyle/>
          <a:p>
            <a:pPr>
              <a:spcBef>
                <a:spcPts val="1200"/>
              </a:spcBef>
            </a:pPr>
            <a:r>
              <a:rPr lang="en-AU" sz="2400" cap="none" dirty="0" smtClean="0"/>
              <a:t>Senate Community Affairs References Committee, Inquiry into violence, abuse and neglect against people with disability in institutional and residential settings (2015)</a:t>
            </a:r>
          </a:p>
          <a:p>
            <a:pPr>
              <a:spcBef>
                <a:spcPts val="1200"/>
              </a:spcBef>
            </a:pPr>
            <a:r>
              <a:rPr lang="en-AU" sz="2400" cap="none" dirty="0" smtClean="0"/>
              <a:t>Senate Community Affairs References Committee, Inquiry into the Involuntary or Coerced Sterilisation of People with Disabilities in Australia (2013) </a:t>
            </a:r>
          </a:p>
          <a:p>
            <a:pPr>
              <a:spcBef>
                <a:spcPts val="1200"/>
              </a:spcBef>
            </a:pPr>
            <a:endParaRPr lang="en-AU" sz="2400" cap="none" dirty="0"/>
          </a:p>
          <a:p>
            <a:pPr>
              <a:spcBef>
                <a:spcPts val="1200"/>
              </a:spcBef>
            </a:pPr>
            <a:r>
              <a:rPr lang="en-AU" sz="2400" cap="none" dirty="0" smtClean="0"/>
              <a:t>… Ontario’s current law reform review of legal capacity?</a:t>
            </a:r>
          </a:p>
          <a:p>
            <a:endParaRPr lang="en-AU" sz="2400" dirty="0"/>
          </a:p>
          <a:p>
            <a:endParaRPr lang="en-AU" sz="2200" cap="none" dirty="0"/>
          </a:p>
          <a:p>
            <a:endParaRPr lang="en-AU" dirty="0"/>
          </a:p>
        </p:txBody>
      </p:sp>
    </p:spTree>
    <p:extLst>
      <p:ext uri="{BB962C8B-B14F-4D97-AF65-F5344CB8AC3E}">
        <p14:creationId xmlns:p14="http://schemas.microsoft.com/office/powerpoint/2010/main" val="3646931433"/>
      </p:ext>
    </p:extLst>
  </p:cSld>
  <p:clrMapOvr>
    <a:masterClrMapping/>
  </p:clrMapOvr>
</p:sld>
</file>

<file path=ppt/theme/theme1.xml><?xml version="1.0" encoding="utf-8"?>
<a:theme xmlns:a="http://schemas.openxmlformats.org/drawingml/2006/main" name="Office Theme">
  <a:themeElements>
    <a:clrScheme name="2016 UOW Brand">
      <a:dk1>
        <a:sysClr val="windowText" lastClr="000000"/>
      </a:dk1>
      <a:lt1>
        <a:sysClr val="window" lastClr="FFFFFF"/>
      </a:lt1>
      <a:dk2>
        <a:srgbClr val="0C2340"/>
      </a:dk2>
      <a:lt2>
        <a:srgbClr val="D9D9D6"/>
      </a:lt2>
      <a:accent1>
        <a:srgbClr val="0033CC"/>
      </a:accent1>
      <a:accent2>
        <a:srgbClr val="E10600"/>
      </a:accent2>
      <a:accent3>
        <a:srgbClr val="0C2340"/>
      </a:accent3>
      <a:accent4>
        <a:srgbClr val="FFFFFF"/>
      </a:accent4>
      <a:accent5>
        <a:srgbClr val="000000"/>
      </a:accent5>
      <a:accent6>
        <a:srgbClr val="FFFFFF"/>
      </a:accent6>
      <a:hlink>
        <a:srgbClr val="245397"/>
      </a:hlink>
      <a:folHlink>
        <a:srgbClr val="4195D3"/>
      </a:folHlink>
    </a:clrScheme>
    <a:fontScheme name="2016 UOW Brand">
      <a:majorFont>
        <a:latin typeface="Times New Roman"/>
        <a:ea typeface=""/>
        <a:cs typeface=""/>
      </a:majorFont>
      <a:minorFont>
        <a:latin typeface="Montserr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752</TotalTime>
  <Words>1097</Words>
  <Application>Microsoft Office PowerPoint</Application>
  <PresentationFormat>On-screen Show (4:3)</PresentationFormat>
  <Paragraphs>89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Human Rights and Violence Against Women with Disability Theoretical and Legal Barriers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Please get in touch if you have any questions or reflections!  Email: lsteele@uow.edu.au Web:  http://lha.uow.edu.au/law/contacts/UOW145286.html  and https://uow.academia.edu/LindaSteele    </vt:lpstr>
    </vt:vector>
  </TitlesOfParts>
  <Company>UOW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UOW 2016 template</dc:title>
  <dc:creator>Linda Steele</dc:creator>
  <cp:lastModifiedBy>Linda Steele</cp:lastModifiedBy>
  <cp:revision>75</cp:revision>
  <cp:lastPrinted>2016-09-28T18:49:48Z</cp:lastPrinted>
  <dcterms:created xsi:type="dcterms:W3CDTF">2016-01-22T04:47:59Z</dcterms:created>
  <dcterms:modified xsi:type="dcterms:W3CDTF">2016-09-30T14:32:27Z</dcterms:modified>
</cp:coreProperties>
</file>